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pptx" ContentType="image/p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handoutMasterIdLst>
    <p:handoutMasterId r:id="rId15"/>
  </p:handoutMasterIdLst>
  <p:sldIdLst>
    <p:sldId id="258" r:id="rId3"/>
    <p:sldId id="283" r:id="rId4"/>
    <p:sldId id="271" r:id="rId5"/>
    <p:sldId id="289" r:id="rId6"/>
    <p:sldId id="279" r:id="rId7"/>
    <p:sldId id="264" r:id="rId8"/>
    <p:sldId id="284" r:id="rId9"/>
    <p:sldId id="285" r:id="rId10"/>
    <p:sldId id="286" r:id="rId11"/>
    <p:sldId id="287" r:id="rId12"/>
    <p:sldId id="288" r:id="rId13"/>
  </p:sldIdLst>
  <p:sldSz cx="9906000" cy="6858000" type="A4"/>
  <p:notesSz cx="6858000" cy="9144000"/>
  <p:defaultTextStyle>
    <a:defPPr>
      <a:defRPr lang="nb-NO"/>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99" autoAdjust="0"/>
    <p:restoredTop sz="76449" autoAdjust="0"/>
  </p:normalViewPr>
  <p:slideViewPr>
    <p:cSldViewPr>
      <p:cViewPr varScale="1">
        <p:scale>
          <a:sx n="52" d="100"/>
          <a:sy n="52" d="100"/>
        </p:scale>
        <p:origin x="-1824" y="-96"/>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BAFC80-8103-44D5-8959-678913FE2B5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nb-NO"/>
        </a:p>
      </dgm:t>
    </dgm:pt>
    <dgm:pt modelId="{5C71394E-2449-44F4-9109-18D70D9246A5}">
      <dgm:prSet phldrT="[Tekst]" custT="1">
        <dgm:style>
          <a:lnRef idx="3">
            <a:schemeClr val="lt1"/>
          </a:lnRef>
          <a:fillRef idx="1">
            <a:schemeClr val="dk1"/>
          </a:fillRef>
          <a:effectRef idx="1">
            <a:schemeClr val="dk1"/>
          </a:effectRef>
          <a:fontRef idx="minor">
            <a:schemeClr val="lt1"/>
          </a:fontRef>
        </dgm:style>
      </dgm:prSet>
      <dgm:spPr/>
      <dgm:t>
        <a:bodyPr/>
        <a:lstStyle/>
        <a:p>
          <a:r>
            <a:rPr lang="nb-NO" sz="1800" dirty="0" smtClean="0"/>
            <a:t>Dimensions</a:t>
          </a:r>
          <a:endParaRPr lang="nb-NO" sz="1800" dirty="0"/>
        </a:p>
      </dgm:t>
    </dgm:pt>
    <dgm:pt modelId="{DD176294-5B64-4021-BBDB-635AEFBD9095}" type="parTrans" cxnId="{C9B3B2C0-BBE2-4512-8B61-6DDE09375216}">
      <dgm:prSet/>
      <dgm:spPr/>
      <dgm:t>
        <a:bodyPr/>
        <a:lstStyle/>
        <a:p>
          <a:endParaRPr lang="nb-NO"/>
        </a:p>
      </dgm:t>
    </dgm:pt>
    <dgm:pt modelId="{C9C430B2-3ABD-43E4-A466-78D95F0BF674}" type="sibTrans" cxnId="{C9B3B2C0-BBE2-4512-8B61-6DDE09375216}">
      <dgm:prSet/>
      <dgm:spPr/>
      <dgm:t>
        <a:bodyPr/>
        <a:lstStyle/>
        <a:p>
          <a:endParaRPr lang="nb-NO"/>
        </a:p>
      </dgm:t>
    </dgm:pt>
    <dgm:pt modelId="{1D2BBA7F-879B-44A5-998F-0B8DCA46F9A2}">
      <dgm:prSet phldrT="[Tekst]" custT="1">
        <dgm:style>
          <a:lnRef idx="3">
            <a:schemeClr val="lt1"/>
          </a:lnRef>
          <a:fillRef idx="1">
            <a:schemeClr val="dk1"/>
          </a:fillRef>
          <a:effectRef idx="1">
            <a:schemeClr val="dk1"/>
          </a:effectRef>
          <a:fontRef idx="minor">
            <a:schemeClr val="lt1"/>
          </a:fontRef>
        </dgm:style>
      </dgm:prSet>
      <dgm:spPr>
        <a:solidFill>
          <a:schemeClr val="tx1">
            <a:lumMod val="65000"/>
            <a:lumOff val="35000"/>
          </a:schemeClr>
        </a:solidFill>
      </dgm:spPr>
      <dgm:t>
        <a:bodyPr/>
        <a:lstStyle/>
        <a:p>
          <a:r>
            <a:rPr lang="nb-NO" sz="1800" dirty="0" err="1" smtClean="0"/>
            <a:t>criteria</a:t>
          </a:r>
          <a:endParaRPr lang="nb-NO" sz="1800" dirty="0"/>
        </a:p>
      </dgm:t>
    </dgm:pt>
    <dgm:pt modelId="{76081152-F739-4C37-945E-759CDA1F48F5}" type="parTrans" cxnId="{E9461686-478E-42FA-84C4-EFE2B2A179B1}">
      <dgm:prSet>
        <dgm:style>
          <a:lnRef idx="2">
            <a:schemeClr val="dk1"/>
          </a:lnRef>
          <a:fillRef idx="0">
            <a:schemeClr val="dk1"/>
          </a:fillRef>
          <a:effectRef idx="1">
            <a:schemeClr val="dk1"/>
          </a:effectRef>
          <a:fontRef idx="minor">
            <a:schemeClr val="tx1"/>
          </a:fontRef>
        </dgm:style>
      </dgm:prSet>
      <dgm:spPr/>
      <dgm:t>
        <a:bodyPr/>
        <a:lstStyle/>
        <a:p>
          <a:endParaRPr lang="nb-NO"/>
        </a:p>
      </dgm:t>
    </dgm:pt>
    <dgm:pt modelId="{684B4147-085E-4525-8BCC-DF56AC9778E2}" type="sibTrans" cxnId="{E9461686-478E-42FA-84C4-EFE2B2A179B1}">
      <dgm:prSet/>
      <dgm:spPr/>
      <dgm:t>
        <a:bodyPr/>
        <a:lstStyle/>
        <a:p>
          <a:endParaRPr lang="nb-NO"/>
        </a:p>
      </dgm:t>
    </dgm:pt>
    <dgm:pt modelId="{4D707D92-1A73-4E7C-9158-454F34DC0597}">
      <dgm:prSet phldrT="[Tekst]" custT="1">
        <dgm:style>
          <a:lnRef idx="3">
            <a:schemeClr val="lt1"/>
          </a:lnRef>
          <a:fillRef idx="1">
            <a:schemeClr val="dk1"/>
          </a:fillRef>
          <a:effectRef idx="1">
            <a:schemeClr val="dk1"/>
          </a:effectRef>
          <a:fontRef idx="minor">
            <a:schemeClr val="lt1"/>
          </a:fontRef>
        </dgm:style>
      </dgm:prSet>
      <dgm:spPr>
        <a:solidFill>
          <a:schemeClr val="tx1">
            <a:lumMod val="65000"/>
            <a:lumOff val="35000"/>
          </a:schemeClr>
        </a:solidFill>
      </dgm:spPr>
      <dgm:t>
        <a:bodyPr/>
        <a:lstStyle/>
        <a:p>
          <a:r>
            <a:rPr lang="nb-NO" sz="1800" dirty="0" err="1" smtClean="0"/>
            <a:t>criteria</a:t>
          </a:r>
          <a:endParaRPr lang="nb-NO" sz="1800" dirty="0"/>
        </a:p>
      </dgm:t>
    </dgm:pt>
    <dgm:pt modelId="{203068FD-7DA1-4DE0-A063-4A56533EF4D1}" type="parTrans" cxnId="{AF9751DD-F973-4014-A2A5-F3288FEC007F}">
      <dgm:prSet/>
      <dgm:spPr/>
      <dgm:t>
        <a:bodyPr/>
        <a:lstStyle/>
        <a:p>
          <a:endParaRPr lang="nb-NO"/>
        </a:p>
      </dgm:t>
    </dgm:pt>
    <dgm:pt modelId="{B1AEA785-F940-4E18-AA7F-35B6453594E5}" type="sibTrans" cxnId="{AF9751DD-F973-4014-A2A5-F3288FEC007F}">
      <dgm:prSet/>
      <dgm:spPr/>
      <dgm:t>
        <a:bodyPr/>
        <a:lstStyle/>
        <a:p>
          <a:endParaRPr lang="nb-NO"/>
        </a:p>
      </dgm:t>
    </dgm:pt>
    <dgm:pt modelId="{F4B1DCF6-9B94-49BF-94DD-04C39C2293BE}">
      <dgm:prSet phldrT="[Tekst]" custT="1">
        <dgm:style>
          <a:lnRef idx="3">
            <a:schemeClr val="lt1"/>
          </a:lnRef>
          <a:fillRef idx="1">
            <a:schemeClr val="dk1"/>
          </a:fillRef>
          <a:effectRef idx="1">
            <a:schemeClr val="dk1"/>
          </a:effectRef>
          <a:fontRef idx="minor">
            <a:schemeClr val="lt1"/>
          </a:fontRef>
        </dgm:style>
      </dgm:prSet>
      <dgm:spPr>
        <a:solidFill>
          <a:schemeClr val="tx1">
            <a:lumMod val="65000"/>
            <a:lumOff val="35000"/>
          </a:schemeClr>
        </a:solidFill>
      </dgm:spPr>
      <dgm:t>
        <a:bodyPr/>
        <a:lstStyle/>
        <a:p>
          <a:r>
            <a:rPr lang="nb-NO" sz="1800" dirty="0" err="1" smtClean="0"/>
            <a:t>criteria</a:t>
          </a:r>
          <a:endParaRPr lang="nb-NO" sz="1800" dirty="0"/>
        </a:p>
      </dgm:t>
    </dgm:pt>
    <dgm:pt modelId="{6886F2F3-F073-48E5-8044-027B042F55FA}" type="parTrans" cxnId="{7889BE4F-4CC4-4484-9F23-BD676135302F}">
      <dgm:prSet>
        <dgm:style>
          <a:lnRef idx="2">
            <a:schemeClr val="dk1"/>
          </a:lnRef>
          <a:fillRef idx="0">
            <a:schemeClr val="dk1"/>
          </a:fillRef>
          <a:effectRef idx="1">
            <a:schemeClr val="dk1"/>
          </a:effectRef>
          <a:fontRef idx="minor">
            <a:schemeClr val="tx1"/>
          </a:fontRef>
        </dgm:style>
      </dgm:prSet>
      <dgm:spPr/>
      <dgm:t>
        <a:bodyPr/>
        <a:lstStyle/>
        <a:p>
          <a:endParaRPr lang="nb-NO"/>
        </a:p>
      </dgm:t>
    </dgm:pt>
    <dgm:pt modelId="{33580B7A-6273-4662-BE7D-5F87709D5D73}" type="sibTrans" cxnId="{7889BE4F-4CC4-4484-9F23-BD676135302F}">
      <dgm:prSet/>
      <dgm:spPr/>
      <dgm:t>
        <a:bodyPr/>
        <a:lstStyle/>
        <a:p>
          <a:endParaRPr lang="nb-NO"/>
        </a:p>
      </dgm:t>
    </dgm:pt>
    <dgm:pt modelId="{E83DCCF0-3684-47FD-A9E2-A6137B35C4AE}" type="pres">
      <dgm:prSet presAssocID="{E7BAFC80-8103-44D5-8959-678913FE2B57}" presName="Name0" presStyleCnt="0">
        <dgm:presLayoutVars>
          <dgm:chPref val="1"/>
          <dgm:dir/>
          <dgm:animOne val="branch"/>
          <dgm:animLvl val="lvl"/>
          <dgm:resizeHandles val="exact"/>
        </dgm:presLayoutVars>
      </dgm:prSet>
      <dgm:spPr/>
      <dgm:t>
        <a:bodyPr/>
        <a:lstStyle/>
        <a:p>
          <a:endParaRPr lang="nb-NO"/>
        </a:p>
      </dgm:t>
    </dgm:pt>
    <dgm:pt modelId="{739419FC-4DE0-46C5-A360-704230951BAB}" type="pres">
      <dgm:prSet presAssocID="{5C71394E-2449-44F4-9109-18D70D9246A5}" presName="root1" presStyleCnt="0"/>
      <dgm:spPr/>
    </dgm:pt>
    <dgm:pt modelId="{6B77EA3C-9E45-4F2A-A37D-78C9FA4A7260}" type="pres">
      <dgm:prSet presAssocID="{5C71394E-2449-44F4-9109-18D70D9246A5}" presName="LevelOneTextNode" presStyleLbl="node0" presStyleIdx="0" presStyleCnt="1" custLinFactX="-362822" custLinFactNeighborX="-400000" custLinFactNeighborY="-13240">
        <dgm:presLayoutVars>
          <dgm:chPref val="3"/>
        </dgm:presLayoutVars>
      </dgm:prSet>
      <dgm:spPr/>
      <dgm:t>
        <a:bodyPr/>
        <a:lstStyle/>
        <a:p>
          <a:endParaRPr lang="nb-NO"/>
        </a:p>
      </dgm:t>
    </dgm:pt>
    <dgm:pt modelId="{0F82534E-2523-4F9A-AF12-7A4EEFD023E2}" type="pres">
      <dgm:prSet presAssocID="{5C71394E-2449-44F4-9109-18D70D9246A5}" presName="level2hierChild" presStyleCnt="0"/>
      <dgm:spPr/>
    </dgm:pt>
    <dgm:pt modelId="{53279EA6-0EA7-4C5A-8BBB-6C4EFB5B840A}" type="pres">
      <dgm:prSet presAssocID="{76081152-F739-4C37-945E-759CDA1F48F5}" presName="conn2-1" presStyleLbl="parChTrans1D2" presStyleIdx="0" presStyleCnt="3"/>
      <dgm:spPr/>
      <dgm:t>
        <a:bodyPr/>
        <a:lstStyle/>
        <a:p>
          <a:endParaRPr lang="nb-NO"/>
        </a:p>
      </dgm:t>
    </dgm:pt>
    <dgm:pt modelId="{6EFF4D14-B88F-4051-A854-119BC7BCD012}" type="pres">
      <dgm:prSet presAssocID="{76081152-F739-4C37-945E-759CDA1F48F5}" presName="connTx" presStyleLbl="parChTrans1D2" presStyleIdx="0" presStyleCnt="3"/>
      <dgm:spPr/>
      <dgm:t>
        <a:bodyPr/>
        <a:lstStyle/>
        <a:p>
          <a:endParaRPr lang="nb-NO"/>
        </a:p>
      </dgm:t>
    </dgm:pt>
    <dgm:pt modelId="{5511C92B-E03C-42CD-8096-F084FC223A7B}" type="pres">
      <dgm:prSet presAssocID="{1D2BBA7F-879B-44A5-998F-0B8DCA46F9A2}" presName="root2" presStyleCnt="0"/>
      <dgm:spPr/>
    </dgm:pt>
    <dgm:pt modelId="{D89642B7-8AC5-43F2-B525-55AF84784681}" type="pres">
      <dgm:prSet presAssocID="{1D2BBA7F-879B-44A5-998F-0B8DCA46F9A2}" presName="LevelTwoTextNode" presStyleLbl="node2" presStyleIdx="0" presStyleCnt="3">
        <dgm:presLayoutVars>
          <dgm:chPref val="3"/>
        </dgm:presLayoutVars>
      </dgm:prSet>
      <dgm:spPr/>
      <dgm:t>
        <a:bodyPr/>
        <a:lstStyle/>
        <a:p>
          <a:endParaRPr lang="nb-NO"/>
        </a:p>
      </dgm:t>
    </dgm:pt>
    <dgm:pt modelId="{32DB1F14-1BAE-4E6B-999D-B56E8D58CFC5}" type="pres">
      <dgm:prSet presAssocID="{1D2BBA7F-879B-44A5-998F-0B8DCA46F9A2}" presName="level3hierChild" presStyleCnt="0"/>
      <dgm:spPr/>
    </dgm:pt>
    <dgm:pt modelId="{AD374904-3129-4260-9536-B02FFE8CB318}" type="pres">
      <dgm:prSet presAssocID="{203068FD-7DA1-4DE0-A063-4A56533EF4D1}" presName="conn2-1" presStyleLbl="parChTrans1D2" presStyleIdx="1" presStyleCnt="3"/>
      <dgm:spPr/>
      <dgm:t>
        <a:bodyPr/>
        <a:lstStyle/>
        <a:p>
          <a:endParaRPr lang="nb-NO"/>
        </a:p>
      </dgm:t>
    </dgm:pt>
    <dgm:pt modelId="{46250227-231E-4C7C-9A6C-CC95235BC7EC}" type="pres">
      <dgm:prSet presAssocID="{203068FD-7DA1-4DE0-A063-4A56533EF4D1}" presName="connTx" presStyleLbl="parChTrans1D2" presStyleIdx="1" presStyleCnt="3"/>
      <dgm:spPr/>
      <dgm:t>
        <a:bodyPr/>
        <a:lstStyle/>
        <a:p>
          <a:endParaRPr lang="nb-NO"/>
        </a:p>
      </dgm:t>
    </dgm:pt>
    <dgm:pt modelId="{6A610665-6681-4A8D-9FC6-1678EA2E72C0}" type="pres">
      <dgm:prSet presAssocID="{4D707D92-1A73-4E7C-9158-454F34DC0597}" presName="root2" presStyleCnt="0"/>
      <dgm:spPr/>
    </dgm:pt>
    <dgm:pt modelId="{FE754672-AB6D-4216-8E79-5E7354783CD4}" type="pres">
      <dgm:prSet presAssocID="{4D707D92-1A73-4E7C-9158-454F34DC0597}" presName="LevelTwoTextNode" presStyleLbl="node2" presStyleIdx="1" presStyleCnt="3">
        <dgm:presLayoutVars>
          <dgm:chPref val="3"/>
        </dgm:presLayoutVars>
      </dgm:prSet>
      <dgm:spPr/>
      <dgm:t>
        <a:bodyPr/>
        <a:lstStyle/>
        <a:p>
          <a:endParaRPr lang="nb-NO"/>
        </a:p>
      </dgm:t>
    </dgm:pt>
    <dgm:pt modelId="{02AFEDAC-CCA3-465F-A450-98C3FAB1F770}" type="pres">
      <dgm:prSet presAssocID="{4D707D92-1A73-4E7C-9158-454F34DC0597}" presName="level3hierChild" presStyleCnt="0"/>
      <dgm:spPr/>
    </dgm:pt>
    <dgm:pt modelId="{E05F9061-B009-4789-AAFC-ED97F9F2C28C}" type="pres">
      <dgm:prSet presAssocID="{6886F2F3-F073-48E5-8044-027B042F55FA}" presName="conn2-1" presStyleLbl="parChTrans1D2" presStyleIdx="2" presStyleCnt="3"/>
      <dgm:spPr/>
      <dgm:t>
        <a:bodyPr/>
        <a:lstStyle/>
        <a:p>
          <a:endParaRPr lang="nb-NO"/>
        </a:p>
      </dgm:t>
    </dgm:pt>
    <dgm:pt modelId="{7E56876A-8D36-4F48-B06E-0D4BDC95FFCA}" type="pres">
      <dgm:prSet presAssocID="{6886F2F3-F073-48E5-8044-027B042F55FA}" presName="connTx" presStyleLbl="parChTrans1D2" presStyleIdx="2" presStyleCnt="3"/>
      <dgm:spPr/>
      <dgm:t>
        <a:bodyPr/>
        <a:lstStyle/>
        <a:p>
          <a:endParaRPr lang="nb-NO"/>
        </a:p>
      </dgm:t>
    </dgm:pt>
    <dgm:pt modelId="{16E05296-E2F2-49AE-A675-67FD8A1EA807}" type="pres">
      <dgm:prSet presAssocID="{F4B1DCF6-9B94-49BF-94DD-04C39C2293BE}" presName="root2" presStyleCnt="0"/>
      <dgm:spPr/>
    </dgm:pt>
    <dgm:pt modelId="{384EC850-D3D2-4F4C-A259-30844A031B9C}" type="pres">
      <dgm:prSet presAssocID="{F4B1DCF6-9B94-49BF-94DD-04C39C2293BE}" presName="LevelTwoTextNode" presStyleLbl="node2" presStyleIdx="2" presStyleCnt="3">
        <dgm:presLayoutVars>
          <dgm:chPref val="3"/>
        </dgm:presLayoutVars>
      </dgm:prSet>
      <dgm:spPr/>
      <dgm:t>
        <a:bodyPr/>
        <a:lstStyle/>
        <a:p>
          <a:endParaRPr lang="nb-NO"/>
        </a:p>
      </dgm:t>
    </dgm:pt>
    <dgm:pt modelId="{0EE77D36-C4A0-4824-A6F6-AF484B296091}" type="pres">
      <dgm:prSet presAssocID="{F4B1DCF6-9B94-49BF-94DD-04C39C2293BE}" presName="level3hierChild" presStyleCnt="0"/>
      <dgm:spPr/>
    </dgm:pt>
  </dgm:ptLst>
  <dgm:cxnLst>
    <dgm:cxn modelId="{292F9F79-31FA-3244-ACCA-03DA25630379}" type="presOf" srcId="{5C71394E-2449-44F4-9109-18D70D9246A5}" destId="{6B77EA3C-9E45-4F2A-A37D-78C9FA4A7260}" srcOrd="0" destOrd="0" presId="urn:microsoft.com/office/officeart/2008/layout/HorizontalMultiLevelHierarchy"/>
    <dgm:cxn modelId="{E9461686-478E-42FA-84C4-EFE2B2A179B1}" srcId="{5C71394E-2449-44F4-9109-18D70D9246A5}" destId="{1D2BBA7F-879B-44A5-998F-0B8DCA46F9A2}" srcOrd="0" destOrd="0" parTransId="{76081152-F739-4C37-945E-759CDA1F48F5}" sibTransId="{684B4147-085E-4525-8BCC-DF56AC9778E2}"/>
    <dgm:cxn modelId="{D0952FBC-32C2-4F49-8772-9C4985E843B5}" type="presOf" srcId="{1D2BBA7F-879B-44A5-998F-0B8DCA46F9A2}" destId="{D89642B7-8AC5-43F2-B525-55AF84784681}" srcOrd="0" destOrd="0" presId="urn:microsoft.com/office/officeart/2008/layout/HorizontalMultiLevelHierarchy"/>
    <dgm:cxn modelId="{BC6AF985-A1EE-3F42-A851-DAB0361E6597}" type="presOf" srcId="{6886F2F3-F073-48E5-8044-027B042F55FA}" destId="{7E56876A-8D36-4F48-B06E-0D4BDC95FFCA}" srcOrd="1" destOrd="0" presId="urn:microsoft.com/office/officeart/2008/layout/HorizontalMultiLevelHierarchy"/>
    <dgm:cxn modelId="{7889BE4F-4CC4-4484-9F23-BD676135302F}" srcId="{5C71394E-2449-44F4-9109-18D70D9246A5}" destId="{F4B1DCF6-9B94-49BF-94DD-04C39C2293BE}" srcOrd="2" destOrd="0" parTransId="{6886F2F3-F073-48E5-8044-027B042F55FA}" sibTransId="{33580B7A-6273-4662-BE7D-5F87709D5D73}"/>
    <dgm:cxn modelId="{C9B3B2C0-BBE2-4512-8B61-6DDE09375216}" srcId="{E7BAFC80-8103-44D5-8959-678913FE2B57}" destId="{5C71394E-2449-44F4-9109-18D70D9246A5}" srcOrd="0" destOrd="0" parTransId="{DD176294-5B64-4021-BBDB-635AEFBD9095}" sibTransId="{C9C430B2-3ABD-43E4-A466-78D95F0BF674}"/>
    <dgm:cxn modelId="{0FE34667-3AE6-9647-BE5C-6892FB6753AB}" type="presOf" srcId="{6886F2F3-F073-48E5-8044-027B042F55FA}" destId="{E05F9061-B009-4789-AAFC-ED97F9F2C28C}" srcOrd="0" destOrd="0" presId="urn:microsoft.com/office/officeart/2008/layout/HorizontalMultiLevelHierarchy"/>
    <dgm:cxn modelId="{D4B9210B-2380-E949-A5BF-BEDE2912566C}" type="presOf" srcId="{E7BAFC80-8103-44D5-8959-678913FE2B57}" destId="{E83DCCF0-3684-47FD-A9E2-A6137B35C4AE}" srcOrd="0" destOrd="0" presId="urn:microsoft.com/office/officeart/2008/layout/HorizontalMultiLevelHierarchy"/>
    <dgm:cxn modelId="{1BA70B71-BD06-514B-9D75-DEF8E4CDBD24}" type="presOf" srcId="{203068FD-7DA1-4DE0-A063-4A56533EF4D1}" destId="{AD374904-3129-4260-9536-B02FFE8CB318}" srcOrd="0" destOrd="0" presId="urn:microsoft.com/office/officeart/2008/layout/HorizontalMultiLevelHierarchy"/>
    <dgm:cxn modelId="{7C654D01-A8F0-EE4F-B66A-E551A446CF9D}" type="presOf" srcId="{76081152-F739-4C37-945E-759CDA1F48F5}" destId="{53279EA6-0EA7-4C5A-8BBB-6C4EFB5B840A}" srcOrd="0" destOrd="0" presId="urn:microsoft.com/office/officeart/2008/layout/HorizontalMultiLevelHierarchy"/>
    <dgm:cxn modelId="{AF9751DD-F973-4014-A2A5-F3288FEC007F}" srcId="{5C71394E-2449-44F4-9109-18D70D9246A5}" destId="{4D707D92-1A73-4E7C-9158-454F34DC0597}" srcOrd="1" destOrd="0" parTransId="{203068FD-7DA1-4DE0-A063-4A56533EF4D1}" sibTransId="{B1AEA785-F940-4E18-AA7F-35B6453594E5}"/>
    <dgm:cxn modelId="{BF1D6B1F-5E23-1C4A-89DB-3D253C90151E}" type="presOf" srcId="{76081152-F739-4C37-945E-759CDA1F48F5}" destId="{6EFF4D14-B88F-4051-A854-119BC7BCD012}" srcOrd="1" destOrd="0" presId="urn:microsoft.com/office/officeart/2008/layout/HorizontalMultiLevelHierarchy"/>
    <dgm:cxn modelId="{4EF1333B-C37E-544E-AE38-F47CF2405BF9}" type="presOf" srcId="{4D707D92-1A73-4E7C-9158-454F34DC0597}" destId="{FE754672-AB6D-4216-8E79-5E7354783CD4}" srcOrd="0" destOrd="0" presId="urn:microsoft.com/office/officeart/2008/layout/HorizontalMultiLevelHierarchy"/>
    <dgm:cxn modelId="{6EA3E72B-798D-4E45-B8BB-7F2DED951553}" type="presOf" srcId="{203068FD-7DA1-4DE0-A063-4A56533EF4D1}" destId="{46250227-231E-4C7C-9A6C-CC95235BC7EC}" srcOrd="1" destOrd="0" presId="urn:microsoft.com/office/officeart/2008/layout/HorizontalMultiLevelHierarchy"/>
    <dgm:cxn modelId="{F726B8A9-DD05-9D45-AFF3-C3A2A46F536D}" type="presOf" srcId="{F4B1DCF6-9B94-49BF-94DD-04C39C2293BE}" destId="{384EC850-D3D2-4F4C-A259-30844A031B9C}" srcOrd="0" destOrd="0" presId="urn:microsoft.com/office/officeart/2008/layout/HorizontalMultiLevelHierarchy"/>
    <dgm:cxn modelId="{0A508D86-BF8C-134B-8387-91CBD9D39AAC}" type="presParOf" srcId="{E83DCCF0-3684-47FD-A9E2-A6137B35C4AE}" destId="{739419FC-4DE0-46C5-A360-704230951BAB}" srcOrd="0" destOrd="0" presId="urn:microsoft.com/office/officeart/2008/layout/HorizontalMultiLevelHierarchy"/>
    <dgm:cxn modelId="{C5CB1A17-3F19-9A4A-B6B4-AACDDDB3A039}" type="presParOf" srcId="{739419FC-4DE0-46C5-A360-704230951BAB}" destId="{6B77EA3C-9E45-4F2A-A37D-78C9FA4A7260}" srcOrd="0" destOrd="0" presId="urn:microsoft.com/office/officeart/2008/layout/HorizontalMultiLevelHierarchy"/>
    <dgm:cxn modelId="{AD6038A8-687A-4244-A7D1-A9054E7C13C8}" type="presParOf" srcId="{739419FC-4DE0-46C5-A360-704230951BAB}" destId="{0F82534E-2523-4F9A-AF12-7A4EEFD023E2}" srcOrd="1" destOrd="0" presId="urn:microsoft.com/office/officeart/2008/layout/HorizontalMultiLevelHierarchy"/>
    <dgm:cxn modelId="{C3A60ED8-2381-5842-8BDA-C4CFECC85657}" type="presParOf" srcId="{0F82534E-2523-4F9A-AF12-7A4EEFD023E2}" destId="{53279EA6-0EA7-4C5A-8BBB-6C4EFB5B840A}" srcOrd="0" destOrd="0" presId="urn:microsoft.com/office/officeart/2008/layout/HorizontalMultiLevelHierarchy"/>
    <dgm:cxn modelId="{5AAB3E9F-4F7E-9D4F-BE15-B5F940FAB970}" type="presParOf" srcId="{53279EA6-0EA7-4C5A-8BBB-6C4EFB5B840A}" destId="{6EFF4D14-B88F-4051-A854-119BC7BCD012}" srcOrd="0" destOrd="0" presId="urn:microsoft.com/office/officeart/2008/layout/HorizontalMultiLevelHierarchy"/>
    <dgm:cxn modelId="{5F9D9ED4-AA17-6141-9329-DE721867EE16}" type="presParOf" srcId="{0F82534E-2523-4F9A-AF12-7A4EEFD023E2}" destId="{5511C92B-E03C-42CD-8096-F084FC223A7B}" srcOrd="1" destOrd="0" presId="urn:microsoft.com/office/officeart/2008/layout/HorizontalMultiLevelHierarchy"/>
    <dgm:cxn modelId="{F65F2DF1-4D72-9549-B711-CD38D72EE2DC}" type="presParOf" srcId="{5511C92B-E03C-42CD-8096-F084FC223A7B}" destId="{D89642B7-8AC5-43F2-B525-55AF84784681}" srcOrd="0" destOrd="0" presId="urn:microsoft.com/office/officeart/2008/layout/HorizontalMultiLevelHierarchy"/>
    <dgm:cxn modelId="{131A85CB-FD49-DA41-BE34-EC28784AA2E9}" type="presParOf" srcId="{5511C92B-E03C-42CD-8096-F084FC223A7B}" destId="{32DB1F14-1BAE-4E6B-999D-B56E8D58CFC5}" srcOrd="1" destOrd="0" presId="urn:microsoft.com/office/officeart/2008/layout/HorizontalMultiLevelHierarchy"/>
    <dgm:cxn modelId="{6C940BCD-4DBF-1A4B-937E-B7F5FCE01A71}" type="presParOf" srcId="{0F82534E-2523-4F9A-AF12-7A4EEFD023E2}" destId="{AD374904-3129-4260-9536-B02FFE8CB318}" srcOrd="2" destOrd="0" presId="urn:microsoft.com/office/officeart/2008/layout/HorizontalMultiLevelHierarchy"/>
    <dgm:cxn modelId="{9DE4861D-626E-4A40-BB6D-A5A0954FAB3B}" type="presParOf" srcId="{AD374904-3129-4260-9536-B02FFE8CB318}" destId="{46250227-231E-4C7C-9A6C-CC95235BC7EC}" srcOrd="0" destOrd="0" presId="urn:microsoft.com/office/officeart/2008/layout/HorizontalMultiLevelHierarchy"/>
    <dgm:cxn modelId="{06BF2B71-EFB8-8148-8182-EEA32782DBA7}" type="presParOf" srcId="{0F82534E-2523-4F9A-AF12-7A4EEFD023E2}" destId="{6A610665-6681-4A8D-9FC6-1678EA2E72C0}" srcOrd="3" destOrd="0" presId="urn:microsoft.com/office/officeart/2008/layout/HorizontalMultiLevelHierarchy"/>
    <dgm:cxn modelId="{21326720-A047-F643-8D48-D969C5AD5DED}" type="presParOf" srcId="{6A610665-6681-4A8D-9FC6-1678EA2E72C0}" destId="{FE754672-AB6D-4216-8E79-5E7354783CD4}" srcOrd="0" destOrd="0" presId="urn:microsoft.com/office/officeart/2008/layout/HorizontalMultiLevelHierarchy"/>
    <dgm:cxn modelId="{5A470DCE-956C-AE4F-B3E0-E7E1D9AE5E02}" type="presParOf" srcId="{6A610665-6681-4A8D-9FC6-1678EA2E72C0}" destId="{02AFEDAC-CCA3-465F-A450-98C3FAB1F770}" srcOrd="1" destOrd="0" presId="urn:microsoft.com/office/officeart/2008/layout/HorizontalMultiLevelHierarchy"/>
    <dgm:cxn modelId="{845BD042-0997-D945-A963-5480C6399C65}" type="presParOf" srcId="{0F82534E-2523-4F9A-AF12-7A4EEFD023E2}" destId="{E05F9061-B009-4789-AAFC-ED97F9F2C28C}" srcOrd="4" destOrd="0" presId="urn:microsoft.com/office/officeart/2008/layout/HorizontalMultiLevelHierarchy"/>
    <dgm:cxn modelId="{97BBB209-D605-BA4B-8E28-37B0C062BE27}" type="presParOf" srcId="{E05F9061-B009-4789-AAFC-ED97F9F2C28C}" destId="{7E56876A-8D36-4F48-B06E-0D4BDC95FFCA}" srcOrd="0" destOrd="0" presId="urn:microsoft.com/office/officeart/2008/layout/HorizontalMultiLevelHierarchy"/>
    <dgm:cxn modelId="{3BB4F9C2-E984-6747-84B2-B7AF427218FE}" type="presParOf" srcId="{0F82534E-2523-4F9A-AF12-7A4EEFD023E2}" destId="{16E05296-E2F2-49AE-A675-67FD8A1EA807}" srcOrd="5" destOrd="0" presId="urn:microsoft.com/office/officeart/2008/layout/HorizontalMultiLevelHierarchy"/>
    <dgm:cxn modelId="{DC6ADFDA-D9E7-F84B-89B7-376E30F540DD}" type="presParOf" srcId="{16E05296-E2F2-49AE-A675-67FD8A1EA807}" destId="{384EC850-D3D2-4F4C-A259-30844A031B9C}" srcOrd="0" destOrd="0" presId="urn:microsoft.com/office/officeart/2008/layout/HorizontalMultiLevelHierarchy"/>
    <dgm:cxn modelId="{7129D627-C782-D347-95F2-46F5DAC9C8DE}" type="presParOf" srcId="{16E05296-E2F2-49AE-A675-67FD8A1EA807}" destId="{0EE77D36-C4A0-4824-A6F6-AF484B29609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F9061-B009-4789-AAFC-ED97F9F2C28C}">
      <dsp:nvSpPr>
        <dsp:cNvPr id="0" name=""/>
        <dsp:cNvSpPr/>
      </dsp:nvSpPr>
      <dsp:spPr>
        <a:xfrm>
          <a:off x="324513" y="853984"/>
          <a:ext cx="626676" cy="405642"/>
        </a:xfrm>
        <a:custGeom>
          <a:avLst/>
          <a:gdLst/>
          <a:ahLst/>
          <a:cxnLst/>
          <a:rect l="0" t="0" r="0" b="0"/>
          <a:pathLst>
            <a:path>
              <a:moveTo>
                <a:pt x="0" y="0"/>
              </a:moveTo>
              <a:lnTo>
                <a:pt x="313338" y="0"/>
              </a:lnTo>
              <a:lnTo>
                <a:pt x="313338" y="405642"/>
              </a:lnTo>
              <a:lnTo>
                <a:pt x="626676" y="405642"/>
              </a:lnTo>
            </a:path>
          </a:pathLst>
        </a:custGeom>
        <a:noFill/>
        <a:ln w="25400" cap="flat" cmpd="sng" algn="ctr">
          <a:solidFill>
            <a:schemeClr val="dk1"/>
          </a:solidFill>
          <a:prstDash val="solid"/>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p>
      </dsp:txBody>
      <dsp:txXfrm>
        <a:off x="619189" y="1038142"/>
        <a:ext cx="37325" cy="37325"/>
      </dsp:txXfrm>
    </dsp:sp>
    <dsp:sp modelId="{AD374904-3129-4260-9536-B02FFE8CB318}">
      <dsp:nvSpPr>
        <dsp:cNvPr id="0" name=""/>
        <dsp:cNvSpPr/>
      </dsp:nvSpPr>
      <dsp:spPr>
        <a:xfrm>
          <a:off x="324513" y="808264"/>
          <a:ext cx="626676" cy="91440"/>
        </a:xfrm>
        <a:custGeom>
          <a:avLst/>
          <a:gdLst/>
          <a:ahLst/>
          <a:cxnLst/>
          <a:rect l="0" t="0" r="0" b="0"/>
          <a:pathLst>
            <a:path>
              <a:moveTo>
                <a:pt x="0" y="45720"/>
              </a:moveTo>
              <a:lnTo>
                <a:pt x="626676"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p>
      </dsp:txBody>
      <dsp:txXfrm>
        <a:off x="622185" y="838317"/>
        <a:ext cx="31333" cy="31333"/>
      </dsp:txXfrm>
    </dsp:sp>
    <dsp:sp modelId="{53279EA6-0EA7-4C5A-8BBB-6C4EFB5B840A}">
      <dsp:nvSpPr>
        <dsp:cNvPr id="0" name=""/>
        <dsp:cNvSpPr/>
      </dsp:nvSpPr>
      <dsp:spPr>
        <a:xfrm>
          <a:off x="324513" y="448341"/>
          <a:ext cx="626676" cy="405642"/>
        </a:xfrm>
        <a:custGeom>
          <a:avLst/>
          <a:gdLst/>
          <a:ahLst/>
          <a:cxnLst/>
          <a:rect l="0" t="0" r="0" b="0"/>
          <a:pathLst>
            <a:path>
              <a:moveTo>
                <a:pt x="0" y="405642"/>
              </a:moveTo>
              <a:lnTo>
                <a:pt x="313338" y="405642"/>
              </a:lnTo>
              <a:lnTo>
                <a:pt x="313338" y="0"/>
              </a:lnTo>
              <a:lnTo>
                <a:pt x="626676" y="0"/>
              </a:lnTo>
            </a:path>
          </a:pathLst>
        </a:custGeom>
        <a:noFill/>
        <a:ln w="25400" cap="flat" cmpd="sng" algn="ctr">
          <a:solidFill>
            <a:schemeClr val="dk1"/>
          </a:solidFill>
          <a:prstDash val="solid"/>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p>
      </dsp:txBody>
      <dsp:txXfrm>
        <a:off x="619189" y="632500"/>
        <a:ext cx="37325" cy="37325"/>
      </dsp:txXfrm>
    </dsp:sp>
    <dsp:sp modelId="{6B77EA3C-9E45-4F2A-A37D-78C9FA4A7260}">
      <dsp:nvSpPr>
        <dsp:cNvPr id="0" name=""/>
        <dsp:cNvSpPr/>
      </dsp:nvSpPr>
      <dsp:spPr>
        <a:xfrm rot="16200000">
          <a:off x="-691727" y="691727"/>
          <a:ext cx="1707968" cy="324513"/>
        </a:xfrm>
        <a:prstGeom prst="rect">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nb-NO" sz="1800" kern="1200" dirty="0" smtClean="0"/>
            <a:t>Dimensions</a:t>
          </a:r>
          <a:endParaRPr lang="nb-NO" sz="1800" kern="1200" dirty="0"/>
        </a:p>
      </dsp:txBody>
      <dsp:txXfrm>
        <a:off x="-691727" y="691727"/>
        <a:ext cx="1707968" cy="324513"/>
      </dsp:txXfrm>
    </dsp:sp>
    <dsp:sp modelId="{D89642B7-8AC5-43F2-B525-55AF84784681}">
      <dsp:nvSpPr>
        <dsp:cNvPr id="0" name=""/>
        <dsp:cNvSpPr/>
      </dsp:nvSpPr>
      <dsp:spPr>
        <a:xfrm>
          <a:off x="951190" y="286084"/>
          <a:ext cx="1064405" cy="324513"/>
        </a:xfrm>
        <a:prstGeom prst="rect">
          <a:avLst/>
        </a:prstGeom>
        <a:solidFill>
          <a:schemeClr val="tx1">
            <a:lumMod val="65000"/>
            <a:lumOff val="3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nb-NO" sz="1800" kern="1200" dirty="0" err="1" smtClean="0"/>
            <a:t>criteria</a:t>
          </a:r>
          <a:endParaRPr lang="nb-NO" sz="1800" kern="1200" dirty="0"/>
        </a:p>
      </dsp:txBody>
      <dsp:txXfrm>
        <a:off x="951190" y="286084"/>
        <a:ext cx="1064405" cy="324513"/>
      </dsp:txXfrm>
    </dsp:sp>
    <dsp:sp modelId="{FE754672-AB6D-4216-8E79-5E7354783CD4}">
      <dsp:nvSpPr>
        <dsp:cNvPr id="0" name=""/>
        <dsp:cNvSpPr/>
      </dsp:nvSpPr>
      <dsp:spPr>
        <a:xfrm>
          <a:off x="951190" y="691727"/>
          <a:ext cx="1064405" cy="324513"/>
        </a:xfrm>
        <a:prstGeom prst="rect">
          <a:avLst/>
        </a:prstGeom>
        <a:solidFill>
          <a:schemeClr val="tx1">
            <a:lumMod val="65000"/>
            <a:lumOff val="3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nb-NO" sz="1800" kern="1200" dirty="0" err="1" smtClean="0"/>
            <a:t>criteria</a:t>
          </a:r>
          <a:endParaRPr lang="nb-NO" sz="1800" kern="1200" dirty="0"/>
        </a:p>
      </dsp:txBody>
      <dsp:txXfrm>
        <a:off x="951190" y="691727"/>
        <a:ext cx="1064405" cy="324513"/>
      </dsp:txXfrm>
    </dsp:sp>
    <dsp:sp modelId="{384EC850-D3D2-4F4C-A259-30844A031B9C}">
      <dsp:nvSpPr>
        <dsp:cNvPr id="0" name=""/>
        <dsp:cNvSpPr/>
      </dsp:nvSpPr>
      <dsp:spPr>
        <a:xfrm>
          <a:off x="951190" y="1097369"/>
          <a:ext cx="1064405" cy="324513"/>
        </a:xfrm>
        <a:prstGeom prst="rect">
          <a:avLst/>
        </a:prstGeom>
        <a:solidFill>
          <a:schemeClr val="tx1">
            <a:lumMod val="65000"/>
            <a:lumOff val="3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nb-NO" sz="1800" kern="1200" dirty="0" err="1" smtClean="0"/>
            <a:t>criteria</a:t>
          </a:r>
          <a:endParaRPr lang="nb-NO" sz="1800" kern="1200" dirty="0"/>
        </a:p>
      </dsp:txBody>
      <dsp:txXfrm>
        <a:off x="951190" y="1097369"/>
        <a:ext cx="1064405" cy="32451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42DF71-2993-2F45-BD9A-95D05B7EBFDA}" type="datetimeFigureOut">
              <a:rPr lang="de-DE" smtClean="0"/>
              <a:t>24.06.2013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1FC898-ACFB-FC44-A161-12D210DE94B9}" type="slidenum">
              <a:rPr lang="de-DE" smtClean="0"/>
              <a:t>‹nr.›</a:t>
            </a:fld>
            <a:endParaRPr lang="de-DE"/>
          </a:p>
        </p:txBody>
      </p:sp>
    </p:spTree>
    <p:extLst>
      <p:ext uri="{BB962C8B-B14F-4D97-AF65-F5344CB8AC3E}">
        <p14:creationId xmlns:p14="http://schemas.microsoft.com/office/powerpoint/2010/main" val="3661282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2CFBFB-9F6F-D945-8327-F6E298D97EC0}" type="datetimeFigureOut">
              <a:rPr lang="de-DE" smtClean="0"/>
              <a:t>24.06.2013</a:t>
            </a:fld>
            <a:endParaRPr lang="de-DE"/>
          </a:p>
        </p:txBody>
      </p:sp>
      <p:sp>
        <p:nvSpPr>
          <p:cNvPr id="4" name="Folienbildplatzhalter 3"/>
          <p:cNvSpPr>
            <a:spLocks noGrp="1" noRot="1" noChangeAspect="1"/>
          </p:cNvSpPr>
          <p:nvPr>
            <p:ph type="sldImg" idx="2"/>
          </p:nvPr>
        </p:nvSpPr>
        <p:spPr>
          <a:xfrm>
            <a:off x="954088" y="685800"/>
            <a:ext cx="4951412"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602ED1-9E68-BE4C-B420-CAE2EC9D46E7}" type="slidenum">
              <a:rPr lang="de-DE" smtClean="0"/>
              <a:t>‹nr.›</a:t>
            </a:fld>
            <a:endParaRPr lang="de-DE"/>
          </a:p>
        </p:txBody>
      </p:sp>
    </p:spTree>
    <p:extLst>
      <p:ext uri="{BB962C8B-B14F-4D97-AF65-F5344CB8AC3E}">
        <p14:creationId xmlns:p14="http://schemas.microsoft.com/office/powerpoint/2010/main" val="38353772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Securitization_(international_relations)#cite_note-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4088" y="685800"/>
            <a:ext cx="4951412" cy="34290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B602ED1-9E68-BE4C-B420-CAE2EC9D46E7}" type="slidenum">
              <a:rPr lang="de-DE" smtClean="0"/>
              <a:t>1</a:t>
            </a:fld>
            <a:endParaRPr lang="de-DE"/>
          </a:p>
        </p:txBody>
      </p:sp>
    </p:spTree>
    <p:extLst>
      <p:ext uri="{BB962C8B-B14F-4D97-AF65-F5344CB8AC3E}">
        <p14:creationId xmlns:p14="http://schemas.microsoft.com/office/powerpoint/2010/main" val="2543242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B602ED1-9E68-BE4C-B420-CAE2EC9D46E7}" type="slidenum">
              <a:rPr lang="de-DE" smtClean="0"/>
              <a:t>10</a:t>
            </a:fld>
            <a:endParaRPr lang="de-DE"/>
          </a:p>
        </p:txBody>
      </p:sp>
    </p:spTree>
    <p:extLst>
      <p:ext uri="{BB962C8B-B14F-4D97-AF65-F5344CB8AC3E}">
        <p14:creationId xmlns:p14="http://schemas.microsoft.com/office/powerpoint/2010/main" val="689041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B602ED1-9E68-BE4C-B420-CAE2EC9D46E7}" type="slidenum">
              <a:rPr lang="de-DE" smtClean="0"/>
              <a:t>11</a:t>
            </a:fld>
            <a:endParaRPr lang="de-DE"/>
          </a:p>
        </p:txBody>
      </p:sp>
    </p:spTree>
    <p:extLst>
      <p:ext uri="{BB962C8B-B14F-4D97-AF65-F5344CB8AC3E}">
        <p14:creationId xmlns:p14="http://schemas.microsoft.com/office/powerpoint/2010/main" val="2868699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4088" y="685800"/>
            <a:ext cx="4951412"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B602ED1-9E68-BE4C-B420-CAE2EC9D46E7}" type="slidenum">
              <a:rPr lang="de-DE" smtClean="0"/>
              <a:t>2</a:t>
            </a:fld>
            <a:endParaRPr lang="de-DE"/>
          </a:p>
        </p:txBody>
      </p:sp>
    </p:spTree>
    <p:extLst>
      <p:ext uri="{BB962C8B-B14F-4D97-AF65-F5344CB8AC3E}">
        <p14:creationId xmlns:p14="http://schemas.microsoft.com/office/powerpoint/2010/main" val="3387066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4088" y="685800"/>
            <a:ext cx="4951412" cy="3429000"/>
          </a:xfrm>
        </p:spPr>
      </p:sp>
      <p:sp>
        <p:nvSpPr>
          <p:cNvPr id="3" name="Notizenplatzhalter 2"/>
          <p:cNvSpPr>
            <a:spLocks noGrp="1"/>
          </p:cNvSpPr>
          <p:nvPr>
            <p:ph type="body" idx="1"/>
          </p:nvPr>
        </p:nvSpPr>
        <p:spPr/>
        <p:txBody>
          <a:bodyPr/>
          <a:lstStyle/>
          <a:p>
            <a:r>
              <a:rPr lang="de-DE" dirty="0" err="1" smtClean="0"/>
              <a:t>securitization</a:t>
            </a:r>
            <a:r>
              <a:rPr lang="de-DE" dirty="0" smtClean="0"/>
              <a:t> </a:t>
            </a:r>
            <a:r>
              <a:rPr lang="de-DE" dirty="0" err="1" smtClean="0"/>
              <a:t>examines</a:t>
            </a:r>
            <a:r>
              <a:rPr lang="de-DE" dirty="0" smtClean="0"/>
              <a:t> </a:t>
            </a:r>
            <a:r>
              <a:rPr lang="de-DE" dirty="0" err="1" smtClean="0"/>
              <a:t>how</a:t>
            </a:r>
            <a:r>
              <a:rPr lang="de-DE" dirty="0" smtClean="0"/>
              <a:t> a </a:t>
            </a:r>
            <a:r>
              <a:rPr lang="de-DE" dirty="0" err="1" smtClean="0"/>
              <a:t>certain</a:t>
            </a:r>
            <a:r>
              <a:rPr lang="de-DE" dirty="0" smtClean="0"/>
              <a:t> </a:t>
            </a:r>
            <a:r>
              <a:rPr lang="de-DE" dirty="0" err="1" smtClean="0"/>
              <a:t>issue</a:t>
            </a:r>
            <a:r>
              <a:rPr lang="de-DE" dirty="0" smtClean="0"/>
              <a:t> </a:t>
            </a:r>
            <a:r>
              <a:rPr lang="de-DE" dirty="0" err="1" smtClean="0"/>
              <a:t>is</a:t>
            </a:r>
            <a:r>
              <a:rPr lang="de-DE" dirty="0" smtClean="0"/>
              <a:t> </a:t>
            </a:r>
            <a:r>
              <a:rPr lang="de-DE" dirty="0" err="1" smtClean="0"/>
              <a:t>transformed</a:t>
            </a:r>
            <a:r>
              <a:rPr lang="de-DE" dirty="0" smtClean="0"/>
              <a:t> </a:t>
            </a:r>
            <a:r>
              <a:rPr lang="de-DE" dirty="0" err="1" smtClean="0"/>
              <a:t>by</a:t>
            </a:r>
            <a:r>
              <a:rPr lang="de-DE" dirty="0" smtClean="0"/>
              <a:t> an </a:t>
            </a:r>
            <a:r>
              <a:rPr lang="de-DE" dirty="0" err="1" smtClean="0"/>
              <a:t>actor</a:t>
            </a:r>
            <a:r>
              <a:rPr lang="de-DE" dirty="0" smtClean="0"/>
              <a:t> </a:t>
            </a:r>
            <a:r>
              <a:rPr lang="de-DE" dirty="0" err="1" smtClean="0"/>
              <a:t>into</a:t>
            </a:r>
            <a:r>
              <a:rPr lang="de-DE" dirty="0" smtClean="0"/>
              <a:t> a matter </a:t>
            </a:r>
            <a:r>
              <a:rPr lang="de-DE" dirty="0" err="1" smtClean="0"/>
              <a:t>of</a:t>
            </a:r>
            <a:r>
              <a:rPr lang="de-DE" dirty="0" smtClean="0"/>
              <a:t> </a:t>
            </a:r>
            <a:r>
              <a:rPr lang="de-DE" dirty="0" err="1" smtClean="0"/>
              <a:t>security</a:t>
            </a:r>
            <a:r>
              <a:rPr lang="de-DE" dirty="0" smtClean="0"/>
              <a:t>. </a:t>
            </a:r>
            <a:r>
              <a:rPr lang="de-DE" dirty="0" err="1" smtClean="0"/>
              <a:t>Securitization</a:t>
            </a:r>
            <a:r>
              <a:rPr lang="de-DE" dirty="0" smtClean="0"/>
              <a:t> </a:t>
            </a:r>
            <a:r>
              <a:rPr lang="de-DE" dirty="0" err="1" smtClean="0"/>
              <a:t>is</a:t>
            </a:r>
            <a:r>
              <a:rPr lang="de-DE" dirty="0" smtClean="0"/>
              <a:t> an extreme </a:t>
            </a:r>
            <a:r>
              <a:rPr lang="de-DE" dirty="0" err="1" smtClean="0"/>
              <a:t>version</a:t>
            </a:r>
            <a:r>
              <a:rPr lang="de-DE" dirty="0" smtClean="0"/>
              <a:t> </a:t>
            </a:r>
            <a:r>
              <a:rPr lang="de-DE" dirty="0" err="1" smtClean="0"/>
              <a:t>of</a:t>
            </a:r>
            <a:r>
              <a:rPr lang="de-DE" dirty="0" smtClean="0"/>
              <a:t> </a:t>
            </a:r>
            <a:r>
              <a:rPr lang="de-DE" dirty="0" err="1" smtClean="0"/>
              <a:t>politicization</a:t>
            </a:r>
            <a:r>
              <a:rPr lang="de-DE" dirty="0" smtClean="0"/>
              <a:t> </a:t>
            </a:r>
            <a:r>
              <a:rPr lang="de-DE" dirty="0" err="1" smtClean="0"/>
              <a:t>that</a:t>
            </a:r>
            <a:r>
              <a:rPr lang="de-DE" dirty="0" smtClean="0"/>
              <a:t> </a:t>
            </a:r>
            <a:r>
              <a:rPr lang="de-DE" dirty="0" err="1" smtClean="0"/>
              <a:t>enables</a:t>
            </a:r>
            <a:r>
              <a:rPr lang="de-DE" dirty="0" smtClean="0"/>
              <a:t> </a:t>
            </a:r>
            <a:r>
              <a:rPr lang="de-DE" dirty="0" err="1" smtClean="0"/>
              <a:t>the</a:t>
            </a:r>
            <a:r>
              <a:rPr lang="de-DE" dirty="0" smtClean="0"/>
              <a:t> </a:t>
            </a:r>
            <a:r>
              <a:rPr lang="de-DE" dirty="0" err="1" smtClean="0"/>
              <a:t>use</a:t>
            </a:r>
            <a:r>
              <a:rPr lang="de-DE" dirty="0" smtClean="0"/>
              <a:t> </a:t>
            </a:r>
            <a:r>
              <a:rPr lang="de-DE" dirty="0" err="1" smtClean="0"/>
              <a:t>of</a:t>
            </a:r>
            <a:r>
              <a:rPr lang="de-DE" dirty="0" smtClean="0"/>
              <a:t> </a:t>
            </a:r>
            <a:r>
              <a:rPr lang="de-DE" dirty="0" err="1" smtClean="0"/>
              <a:t>extraordinary</a:t>
            </a:r>
            <a:r>
              <a:rPr lang="de-DE" dirty="0" smtClean="0"/>
              <a:t> </a:t>
            </a:r>
            <a:r>
              <a:rPr lang="de-DE" dirty="0" err="1" smtClean="0"/>
              <a:t>means</a:t>
            </a:r>
            <a:r>
              <a:rPr lang="de-DE" dirty="0" smtClean="0"/>
              <a:t> in </a:t>
            </a:r>
            <a:r>
              <a:rPr lang="de-DE" dirty="0" err="1" smtClean="0"/>
              <a:t>the</a:t>
            </a:r>
            <a:r>
              <a:rPr lang="de-DE" dirty="0" smtClean="0"/>
              <a:t> </a:t>
            </a:r>
            <a:r>
              <a:rPr lang="de-DE" dirty="0" err="1" smtClean="0"/>
              <a:t>name</a:t>
            </a:r>
            <a:r>
              <a:rPr lang="de-DE" dirty="0" smtClean="0"/>
              <a:t> </a:t>
            </a:r>
            <a:r>
              <a:rPr lang="de-DE" dirty="0" err="1" smtClean="0"/>
              <a:t>of</a:t>
            </a:r>
            <a:r>
              <a:rPr lang="de-DE" dirty="0" smtClean="0"/>
              <a:t> </a:t>
            </a:r>
            <a:r>
              <a:rPr lang="de-DE" dirty="0" err="1" smtClean="0"/>
              <a:t>security</a:t>
            </a:r>
            <a:r>
              <a:rPr lang="de-DE" dirty="0" smtClean="0"/>
              <a:t>.</a:t>
            </a:r>
            <a:r>
              <a:rPr lang="de-DE" baseline="30000" dirty="0" smtClean="0">
                <a:hlinkClick r:id="rId3"/>
              </a:rPr>
              <a:t>[</a:t>
            </a:r>
            <a:endParaRPr lang="de-DE" dirty="0" smtClean="0"/>
          </a:p>
          <a:p>
            <a:endParaRPr lang="de-DE" dirty="0" smtClean="0"/>
          </a:p>
          <a:p>
            <a:r>
              <a:rPr lang="de-DE" dirty="0" err="1" smtClean="0"/>
              <a:t>If</a:t>
            </a:r>
            <a:r>
              <a:rPr lang="de-DE" dirty="0" smtClean="0"/>
              <a:t> a </a:t>
            </a:r>
            <a:r>
              <a:rPr lang="de-DE" dirty="0" err="1" smtClean="0"/>
              <a:t>subject</a:t>
            </a:r>
            <a:r>
              <a:rPr lang="de-DE" dirty="0" smtClean="0"/>
              <a:t> </a:t>
            </a:r>
            <a:r>
              <a:rPr lang="de-DE" dirty="0" err="1" smtClean="0"/>
              <a:t>is</a:t>
            </a:r>
            <a:r>
              <a:rPr lang="de-DE" dirty="0" smtClean="0"/>
              <a:t> </a:t>
            </a:r>
            <a:r>
              <a:rPr lang="de-DE" dirty="0" err="1" smtClean="0"/>
              <a:t>successfully</a:t>
            </a:r>
            <a:r>
              <a:rPr lang="de-DE" dirty="0" smtClean="0"/>
              <a:t> </a:t>
            </a:r>
            <a:r>
              <a:rPr lang="de-DE" dirty="0" err="1" smtClean="0"/>
              <a:t>securitized</a:t>
            </a:r>
            <a:r>
              <a:rPr lang="de-DE" dirty="0" smtClean="0"/>
              <a:t>, </a:t>
            </a:r>
            <a:r>
              <a:rPr lang="de-DE" dirty="0" err="1" smtClean="0"/>
              <a:t>then</a:t>
            </a:r>
            <a:r>
              <a:rPr lang="de-DE" dirty="0" smtClean="0"/>
              <a:t> </a:t>
            </a:r>
            <a:r>
              <a:rPr lang="de-DE" dirty="0" err="1" smtClean="0"/>
              <a:t>it</a:t>
            </a:r>
            <a:r>
              <a:rPr lang="de-DE" dirty="0" smtClean="0"/>
              <a:t> </a:t>
            </a:r>
            <a:r>
              <a:rPr lang="de-DE" dirty="0" err="1" smtClean="0"/>
              <a:t>is</a:t>
            </a:r>
            <a:r>
              <a:rPr lang="de-DE" dirty="0" smtClean="0"/>
              <a:t> </a:t>
            </a:r>
            <a:r>
              <a:rPr lang="de-DE" dirty="0" err="1" smtClean="0"/>
              <a:t>possible</a:t>
            </a:r>
            <a:r>
              <a:rPr lang="de-DE" dirty="0" smtClean="0"/>
              <a:t> </a:t>
            </a:r>
            <a:r>
              <a:rPr lang="de-DE" dirty="0" err="1" smtClean="0"/>
              <a:t>to</a:t>
            </a:r>
            <a:r>
              <a:rPr lang="de-DE" dirty="0" smtClean="0"/>
              <a:t> </a:t>
            </a:r>
            <a:r>
              <a:rPr lang="de-DE" dirty="0" err="1" smtClean="0"/>
              <a:t>legitimize</a:t>
            </a:r>
            <a:r>
              <a:rPr lang="de-DE" dirty="0" smtClean="0"/>
              <a:t> </a:t>
            </a:r>
            <a:r>
              <a:rPr lang="de-DE" dirty="0" err="1" smtClean="0"/>
              <a:t>extraordinary</a:t>
            </a:r>
            <a:r>
              <a:rPr lang="de-DE" dirty="0" smtClean="0"/>
              <a:t> </a:t>
            </a:r>
            <a:r>
              <a:rPr lang="de-DE" dirty="0" err="1" smtClean="0"/>
              <a:t>means</a:t>
            </a:r>
            <a:r>
              <a:rPr lang="de-DE" dirty="0" smtClean="0"/>
              <a:t> </a:t>
            </a:r>
            <a:r>
              <a:rPr lang="de-DE" dirty="0" err="1" smtClean="0"/>
              <a:t>to</a:t>
            </a:r>
            <a:r>
              <a:rPr lang="de-DE" dirty="0" smtClean="0"/>
              <a:t> </a:t>
            </a:r>
            <a:r>
              <a:rPr lang="de-DE" dirty="0" err="1" smtClean="0"/>
              <a:t>solve</a:t>
            </a:r>
            <a:r>
              <a:rPr lang="de-DE" dirty="0" smtClean="0"/>
              <a:t> a </a:t>
            </a:r>
            <a:r>
              <a:rPr lang="de-DE" dirty="0" err="1" smtClean="0"/>
              <a:t>perceived</a:t>
            </a:r>
            <a:r>
              <a:rPr lang="de-DE" dirty="0" smtClean="0"/>
              <a:t> </a:t>
            </a:r>
            <a:r>
              <a:rPr lang="de-DE" dirty="0" err="1" smtClean="0"/>
              <a:t>problem</a:t>
            </a:r>
            <a:r>
              <a:rPr lang="de-DE" dirty="0" smtClean="0"/>
              <a:t>. This </a:t>
            </a:r>
            <a:r>
              <a:rPr lang="de-DE" dirty="0" err="1" smtClean="0"/>
              <a:t>could</a:t>
            </a:r>
            <a:r>
              <a:rPr lang="de-DE" dirty="0" smtClean="0"/>
              <a:t> </a:t>
            </a:r>
            <a:r>
              <a:rPr lang="de-DE" dirty="0" err="1" smtClean="0"/>
              <a:t>include</a:t>
            </a:r>
            <a:r>
              <a:rPr lang="de-DE" dirty="0" smtClean="0"/>
              <a:t> </a:t>
            </a:r>
            <a:r>
              <a:rPr lang="de-DE" dirty="0" err="1" smtClean="0"/>
              <a:t>declaring</a:t>
            </a:r>
            <a:r>
              <a:rPr lang="de-DE" dirty="0" smtClean="0"/>
              <a:t> a </a:t>
            </a:r>
            <a:r>
              <a:rPr lang="de-DE" dirty="0" err="1" smtClean="0"/>
              <a:t>state</a:t>
            </a:r>
            <a:r>
              <a:rPr lang="de-DE" dirty="0" smtClean="0"/>
              <a:t> </a:t>
            </a:r>
            <a:r>
              <a:rPr lang="de-DE" dirty="0" err="1" smtClean="0"/>
              <a:t>of</a:t>
            </a:r>
            <a:r>
              <a:rPr lang="de-DE" dirty="0" smtClean="0"/>
              <a:t> </a:t>
            </a:r>
            <a:r>
              <a:rPr lang="de-DE" dirty="0" err="1" smtClean="0"/>
              <a:t>emergency</a:t>
            </a:r>
            <a:r>
              <a:rPr lang="de-DE" dirty="0" smtClean="0"/>
              <a:t> </a:t>
            </a:r>
            <a:r>
              <a:rPr lang="de-DE" dirty="0" err="1" smtClean="0"/>
              <a:t>or</a:t>
            </a:r>
            <a:r>
              <a:rPr lang="de-DE" dirty="0" smtClean="0"/>
              <a:t> </a:t>
            </a:r>
            <a:r>
              <a:rPr lang="de-DE" dirty="0" err="1" smtClean="0"/>
              <a:t>martial</a:t>
            </a:r>
            <a:r>
              <a:rPr lang="de-DE" dirty="0" smtClean="0"/>
              <a:t> </a:t>
            </a:r>
            <a:r>
              <a:rPr lang="de-DE" dirty="0" err="1" smtClean="0"/>
              <a:t>law</a:t>
            </a:r>
            <a:r>
              <a:rPr lang="de-DE" dirty="0" smtClean="0"/>
              <a:t>, </a:t>
            </a:r>
            <a:r>
              <a:rPr lang="de-DE" dirty="0" err="1" smtClean="0"/>
              <a:t>mobilizing</a:t>
            </a:r>
            <a:r>
              <a:rPr lang="de-DE" dirty="0" smtClean="0"/>
              <a:t> </a:t>
            </a:r>
            <a:r>
              <a:rPr lang="de-DE" dirty="0" err="1" smtClean="0"/>
              <a:t>the</a:t>
            </a:r>
            <a:r>
              <a:rPr lang="de-DE" dirty="0" smtClean="0"/>
              <a:t> </a:t>
            </a:r>
            <a:r>
              <a:rPr lang="de-DE" dirty="0" err="1" smtClean="0"/>
              <a:t>military</a:t>
            </a:r>
            <a:r>
              <a:rPr lang="de-DE" dirty="0" smtClean="0"/>
              <a:t> </a:t>
            </a:r>
            <a:r>
              <a:rPr lang="de-DE" dirty="0" err="1" smtClean="0"/>
              <a:t>or</a:t>
            </a:r>
            <a:r>
              <a:rPr lang="de-DE" dirty="0" smtClean="0"/>
              <a:t> </a:t>
            </a:r>
            <a:r>
              <a:rPr lang="de-DE" dirty="0" err="1" smtClean="0"/>
              <a:t>attacking</a:t>
            </a:r>
            <a:r>
              <a:rPr lang="de-DE" dirty="0" smtClean="0"/>
              <a:t> </a:t>
            </a:r>
            <a:r>
              <a:rPr lang="de-DE" dirty="0" err="1" smtClean="0"/>
              <a:t>another</a:t>
            </a:r>
            <a:r>
              <a:rPr lang="de-DE" dirty="0" smtClean="0"/>
              <a:t> </a:t>
            </a:r>
            <a:r>
              <a:rPr lang="de-DE" dirty="0" err="1" smtClean="0"/>
              <a:t>country</a:t>
            </a:r>
            <a:r>
              <a:rPr lang="de-DE" dirty="0" smtClean="0"/>
              <a:t>. </a:t>
            </a:r>
            <a:r>
              <a:rPr lang="de-DE" dirty="0" err="1" smtClean="0"/>
              <a:t>Furthermore</a:t>
            </a:r>
            <a:r>
              <a:rPr lang="de-DE" dirty="0" smtClean="0"/>
              <a:t>, </a:t>
            </a:r>
            <a:r>
              <a:rPr lang="de-DE" dirty="0" err="1" smtClean="0"/>
              <a:t>if</a:t>
            </a:r>
            <a:r>
              <a:rPr lang="de-DE" dirty="0" smtClean="0"/>
              <a:t> </a:t>
            </a:r>
            <a:r>
              <a:rPr lang="de-DE" dirty="0" err="1" smtClean="0"/>
              <a:t>something</a:t>
            </a:r>
            <a:r>
              <a:rPr lang="de-DE" dirty="0" smtClean="0"/>
              <a:t> </a:t>
            </a:r>
            <a:r>
              <a:rPr lang="de-DE" dirty="0" err="1" smtClean="0"/>
              <a:t>is</a:t>
            </a:r>
            <a:r>
              <a:rPr lang="de-DE" dirty="0" smtClean="0"/>
              <a:t> </a:t>
            </a:r>
            <a:r>
              <a:rPr lang="de-DE" dirty="0" err="1" smtClean="0"/>
              <a:t>successfully</a:t>
            </a:r>
            <a:r>
              <a:rPr lang="de-DE" dirty="0" smtClean="0"/>
              <a:t> </a:t>
            </a:r>
            <a:r>
              <a:rPr lang="de-DE" dirty="0" err="1" smtClean="0"/>
              <a:t>labelled</a:t>
            </a:r>
            <a:r>
              <a:rPr lang="de-DE" dirty="0" smtClean="0"/>
              <a:t> </a:t>
            </a:r>
            <a:r>
              <a:rPr lang="de-DE" dirty="0" err="1" smtClean="0"/>
              <a:t>as</a:t>
            </a:r>
            <a:r>
              <a:rPr lang="de-DE" dirty="0" smtClean="0"/>
              <a:t> a </a:t>
            </a:r>
            <a:r>
              <a:rPr lang="de-DE" dirty="0" err="1" smtClean="0"/>
              <a:t>security</a:t>
            </a:r>
            <a:r>
              <a:rPr lang="de-DE" dirty="0" smtClean="0"/>
              <a:t> </a:t>
            </a:r>
            <a:r>
              <a:rPr lang="de-DE" dirty="0" err="1" smtClean="0"/>
              <a:t>problem</a:t>
            </a:r>
            <a:r>
              <a:rPr lang="de-DE" dirty="0" smtClean="0"/>
              <a:t>, </a:t>
            </a:r>
            <a:r>
              <a:rPr lang="de-DE" dirty="0" err="1" smtClean="0"/>
              <a:t>then</a:t>
            </a:r>
            <a:r>
              <a:rPr lang="de-DE" dirty="0" smtClean="0"/>
              <a:t> </a:t>
            </a:r>
            <a:r>
              <a:rPr lang="de-DE" dirty="0" err="1" smtClean="0"/>
              <a:t>the</a:t>
            </a:r>
            <a:r>
              <a:rPr lang="de-DE" dirty="0" smtClean="0"/>
              <a:t> </a:t>
            </a:r>
            <a:r>
              <a:rPr lang="de-DE" dirty="0" err="1" smtClean="0"/>
              <a:t>subject</a:t>
            </a:r>
            <a:r>
              <a:rPr lang="de-DE" dirty="0" smtClean="0"/>
              <a:t> </a:t>
            </a:r>
            <a:r>
              <a:rPr lang="de-DE" dirty="0" err="1" smtClean="0"/>
              <a:t>can</a:t>
            </a:r>
            <a:r>
              <a:rPr lang="de-DE" dirty="0" smtClean="0"/>
              <a:t> </a:t>
            </a:r>
            <a:r>
              <a:rPr lang="de-DE" dirty="0" err="1" smtClean="0"/>
              <a:t>be</a:t>
            </a:r>
            <a:r>
              <a:rPr lang="de-DE" dirty="0" smtClean="0"/>
              <a:t> </a:t>
            </a:r>
            <a:r>
              <a:rPr lang="de-DE" dirty="0" err="1" smtClean="0"/>
              <a:t>considered</a:t>
            </a:r>
            <a:r>
              <a:rPr lang="de-DE" dirty="0" smtClean="0"/>
              <a:t> </a:t>
            </a:r>
            <a:r>
              <a:rPr lang="de-DE" dirty="0" err="1" smtClean="0"/>
              <a:t>to</a:t>
            </a:r>
            <a:r>
              <a:rPr lang="de-DE" dirty="0" smtClean="0"/>
              <a:t> </a:t>
            </a:r>
            <a:r>
              <a:rPr lang="de-DE" dirty="0" err="1" smtClean="0"/>
              <a:t>be</a:t>
            </a:r>
            <a:r>
              <a:rPr lang="de-DE" dirty="0" smtClean="0"/>
              <a:t> an </a:t>
            </a:r>
            <a:r>
              <a:rPr lang="de-DE" dirty="0" err="1" smtClean="0"/>
              <a:t>illegitimate</a:t>
            </a:r>
            <a:r>
              <a:rPr lang="de-DE" dirty="0" smtClean="0"/>
              <a:t> </a:t>
            </a:r>
            <a:r>
              <a:rPr lang="de-DE" dirty="0" err="1" smtClean="0"/>
              <a:t>subject</a:t>
            </a:r>
            <a:r>
              <a:rPr lang="de-DE" dirty="0" smtClean="0"/>
              <a:t> </a:t>
            </a:r>
            <a:r>
              <a:rPr lang="de-DE" dirty="0" err="1" smtClean="0"/>
              <a:t>for</a:t>
            </a:r>
            <a:r>
              <a:rPr lang="de-DE" dirty="0" smtClean="0"/>
              <a:t> </a:t>
            </a:r>
            <a:r>
              <a:rPr lang="de-DE" dirty="0" err="1" smtClean="0"/>
              <a:t>political</a:t>
            </a:r>
            <a:r>
              <a:rPr lang="de-DE" dirty="0" smtClean="0"/>
              <a:t> </a:t>
            </a:r>
            <a:r>
              <a:rPr lang="de-DE" dirty="0" err="1" smtClean="0"/>
              <a:t>or</a:t>
            </a:r>
            <a:r>
              <a:rPr lang="de-DE" dirty="0" smtClean="0"/>
              <a:t> </a:t>
            </a:r>
            <a:r>
              <a:rPr lang="de-DE" dirty="0" err="1" smtClean="0"/>
              <a:t>academic</a:t>
            </a:r>
            <a:r>
              <a:rPr lang="de-DE" dirty="0" smtClean="0"/>
              <a:t> </a:t>
            </a:r>
            <a:r>
              <a:rPr lang="de-DE" dirty="0" err="1" smtClean="0"/>
              <a:t>debate</a:t>
            </a:r>
            <a:r>
              <a:rPr lang="de-DE" dirty="0" smtClean="0"/>
              <a:t>.</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Through the last decade investments in safeguarding European citizens have increased substantially.</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decision making processes leading to investments, the security dimension often overshadows other important societal aspects, such as individual rights, and other significant social, political and economic implications. This development has been described as a securitization of society, strongly affecting areas such as transport, public space, health care etc. Security investments are seemingly immediate responses to specific threats and hazards. The decision-making processes tend to be technology driven and often show signs of incomplete considerations regarding societal implications.</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A method for decision support</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EU commission has financed the DESSI project which has been developed by a consortium of partners from Denmark, Norway, Austria and Germany.</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DESSI developed a method for decision support in security investments. The purpose is to provide a versatile assessment process, which takes into account the many and complex societal dimensions of a security investment. DESSI will make it possible for the user to compare different ways of counteracting different threats. The comparison between different security investments will be made by looking into a set of dimensions such as security gain or loss, impact on fundamental rights and ethical aspects, legal framework, social implications, acceptability, political significance and economy.</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DESSI ideally should work for all technology related questions and non-technical issues involved in security investment decision-making. With regard to our terminology it should be able to handle threats as well as hazards. As one essential parameter technology must be in involved, as a problem or at least as one of the potential solutions. Because a broad definition of (in)-security includes potentially all societal issues, we have to find a common understanding of security.</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endParaRPr lang="de-D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latin typeface="Arial"/>
                <a:cs typeface="Arial"/>
              </a:rPr>
              <a:t>The security dimension often overshadows other important societal aspects, such as individual rights, and other significant social, political and economic implications.  </a:t>
            </a:r>
            <a:endParaRPr lang="de-DE" sz="1200" dirty="0" smtClean="0">
              <a:latin typeface="Arial"/>
              <a:cs typeface="Arial"/>
            </a:endParaRPr>
          </a:p>
          <a:p>
            <a:endParaRPr lang="de-DE" dirty="0"/>
          </a:p>
        </p:txBody>
      </p:sp>
      <p:sp>
        <p:nvSpPr>
          <p:cNvPr id="4" name="Foliennummernplatzhalter 3"/>
          <p:cNvSpPr>
            <a:spLocks noGrp="1"/>
          </p:cNvSpPr>
          <p:nvPr>
            <p:ph type="sldNum" sz="quarter" idx="10"/>
          </p:nvPr>
        </p:nvSpPr>
        <p:spPr/>
        <p:txBody>
          <a:bodyPr/>
          <a:lstStyle/>
          <a:p>
            <a:fld id="{BB602ED1-9E68-BE4C-B420-CAE2EC9D46E7}" type="slidenum">
              <a:rPr lang="de-DE" smtClean="0"/>
              <a:t>3</a:t>
            </a:fld>
            <a:endParaRPr lang="de-DE"/>
          </a:p>
        </p:txBody>
      </p:sp>
    </p:spTree>
    <p:extLst>
      <p:ext uri="{BB962C8B-B14F-4D97-AF65-F5344CB8AC3E}">
        <p14:creationId xmlns:p14="http://schemas.microsoft.com/office/powerpoint/2010/main" val="3387066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B602ED1-9E68-BE4C-B420-CAE2EC9D46E7}" type="slidenum">
              <a:rPr lang="de-DE" smtClean="0"/>
              <a:t>4</a:t>
            </a:fld>
            <a:endParaRPr lang="de-DE"/>
          </a:p>
        </p:txBody>
      </p:sp>
    </p:spTree>
    <p:extLst>
      <p:ext uri="{BB962C8B-B14F-4D97-AF65-F5344CB8AC3E}">
        <p14:creationId xmlns:p14="http://schemas.microsoft.com/office/powerpoint/2010/main" val="2355998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4088" y="685800"/>
            <a:ext cx="4951412" cy="3429000"/>
          </a:xfrm>
        </p:spPr>
      </p:sp>
      <p:sp>
        <p:nvSpPr>
          <p:cNvPr id="3" name="Notizenplatzhalter 2"/>
          <p:cNvSpPr>
            <a:spLocks noGrp="1"/>
          </p:cNvSpPr>
          <p:nvPr>
            <p:ph type="body" idx="1"/>
          </p:nvPr>
        </p:nvSpPr>
        <p:spPr/>
        <p:txBody>
          <a:bodyPr/>
          <a:lstStyle/>
          <a:p>
            <a:r>
              <a:rPr lang="en-US" sz="1200" kern="1200" dirty="0" smtClean="0">
                <a:solidFill>
                  <a:schemeClr val="tx1"/>
                </a:solidFill>
                <a:effectLst/>
                <a:latin typeface="+mn-lt"/>
                <a:ea typeface="+mn-ea"/>
                <a:cs typeface="+mn-cs"/>
              </a:rPr>
              <a:t>The DESSI project developed </a:t>
            </a:r>
            <a:r>
              <a:rPr lang="en-GB" sz="1200" kern="1200" dirty="0" smtClean="0">
                <a:solidFill>
                  <a:schemeClr val="tx1"/>
                </a:solidFill>
                <a:effectLst/>
                <a:latin typeface="+mn-lt"/>
                <a:ea typeface="+mn-ea"/>
                <a:cs typeface="+mn-cs"/>
              </a:rPr>
              <a:t>a highly structured method for </a:t>
            </a:r>
            <a:r>
              <a:rPr lang="en-US" sz="1200" kern="1200" dirty="0" smtClean="0">
                <a:solidFill>
                  <a:schemeClr val="tx1"/>
                </a:solidFill>
                <a:effectLst/>
                <a:latin typeface="+mn-lt"/>
                <a:ea typeface="+mn-ea"/>
                <a:cs typeface="+mn-cs"/>
              </a:rPr>
              <a:t>investment assessment, called DESSI – Decision Support on Security Investment - </a:t>
            </a:r>
            <a:r>
              <a:rPr lang="en-GB" sz="1200" kern="1200" dirty="0" smtClean="0">
                <a:solidFill>
                  <a:schemeClr val="tx1"/>
                </a:solidFill>
                <a:effectLst/>
                <a:latin typeface="+mn-lt"/>
                <a:ea typeface="+mn-ea"/>
                <a:cs typeface="+mn-cs"/>
              </a:rPr>
              <a:t>with the purpose of providing a versatile participatory assessment process, including an internet-based tool, which takes into account the many and complex societal dimensions of security investment decisions.</a:t>
            </a:r>
            <a:r>
              <a:rPr lang="en-US" sz="1200" kern="1200" dirty="0" smtClean="0">
                <a:solidFill>
                  <a:schemeClr val="tx1"/>
                </a:solidFill>
                <a:effectLst/>
                <a:latin typeface="+mn-lt"/>
                <a:ea typeface="+mn-ea"/>
                <a:cs typeface="+mn-cs"/>
              </a:rPr>
              <a:t> The tool will be developed through a combination of foresight and technology assessment methodologies, threat, security and criminology research, and praxis in multi-criteria assessment methods in fields such as cost-benefit analysis, risk assessment and impact assessment.</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DESSI will make it possible for the user to compare alternative ways of counteracting a specific threat. The comparison will be made on a set of dimensions in security investment decisions, such as security gain, privacy impact, social implications, political significance, and economy. The assessment will be future-oriented by testing the investments against a set of future scenarios, which represent possible future changes in the societal context. DESSI will include participatory procedures, in which users, stakeholders, experts, decision-makers and/or citizens contribute to the assessments in structured consultation processes, and thereby ensuring a balanced and broadly accepted assessment. The DESSI tool can be used with explicit context, as according to the concrete situation an assessment can be made fast (mainly based upon semi-quantitative criteria evaluations) or in-depth (also including thoroughly deliberated qualitative descriptions on each criterion). The methodology of DESSI will be streamlined and formalised by the development of an internet-based tool, which leads the user through the phases of the DESSI procedure and helps the reporting of the DESSI assessment. </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BB602ED1-9E68-BE4C-B420-CAE2EC9D46E7}" type="slidenum">
              <a:rPr lang="de-DE" smtClean="0"/>
              <a:t>5</a:t>
            </a:fld>
            <a:endParaRPr lang="de-DE"/>
          </a:p>
        </p:txBody>
      </p:sp>
    </p:spTree>
    <p:extLst>
      <p:ext uri="{BB962C8B-B14F-4D97-AF65-F5344CB8AC3E}">
        <p14:creationId xmlns:p14="http://schemas.microsoft.com/office/powerpoint/2010/main" val="3387066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4088" y="685800"/>
            <a:ext cx="4951412" cy="34290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B602ED1-9E68-BE4C-B420-CAE2EC9D46E7}" type="slidenum">
              <a:rPr lang="de-DE" smtClean="0"/>
              <a:t>6</a:t>
            </a:fld>
            <a:endParaRPr lang="de-DE"/>
          </a:p>
        </p:txBody>
      </p:sp>
    </p:spTree>
    <p:extLst>
      <p:ext uri="{BB962C8B-B14F-4D97-AF65-F5344CB8AC3E}">
        <p14:creationId xmlns:p14="http://schemas.microsoft.com/office/powerpoint/2010/main" val="1724462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4088" y="685800"/>
            <a:ext cx="4951412" cy="3429000"/>
          </a:xfrm>
        </p:spPr>
      </p:sp>
      <p:sp>
        <p:nvSpPr>
          <p:cNvPr id="3" name="Notizenplatzhalter 2"/>
          <p:cNvSpPr>
            <a:spLocks noGrp="1"/>
          </p:cNvSpPr>
          <p:nvPr>
            <p:ph type="body" idx="1"/>
          </p:nvPr>
        </p:nvSpPr>
        <p:spPr/>
        <p:txBody>
          <a:bodyPr/>
          <a:lstStyle/>
          <a:p>
            <a:r>
              <a:rPr lang="de-DE" b="1" dirty="0" smtClean="0"/>
              <a:t>Security Problem </a:t>
            </a:r>
            <a:r>
              <a:rPr lang="de-DE" b="1" dirty="0" err="1" smtClean="0"/>
              <a:t>description</a:t>
            </a:r>
            <a:endParaRPr lang="de-DE" b="1" dirty="0" smtClean="0"/>
          </a:p>
          <a:p>
            <a:r>
              <a:rPr lang="de-DE" dirty="0" smtClean="0"/>
              <a:t>The </a:t>
            </a:r>
            <a:r>
              <a:rPr lang="de-DE" dirty="0" err="1" smtClean="0"/>
              <a:t>security</a:t>
            </a:r>
            <a:r>
              <a:rPr lang="de-DE" dirty="0" smtClean="0"/>
              <a:t> </a:t>
            </a:r>
            <a:r>
              <a:rPr lang="de-DE" dirty="0" err="1" smtClean="0"/>
              <a:t>problem</a:t>
            </a:r>
            <a:r>
              <a:rPr lang="de-DE" dirty="0" smtClean="0"/>
              <a:t> </a:t>
            </a:r>
            <a:r>
              <a:rPr lang="de-DE" dirty="0" err="1" smtClean="0"/>
              <a:t>description</a:t>
            </a:r>
            <a:r>
              <a:rPr lang="de-DE" dirty="0" smtClean="0"/>
              <a:t> </a:t>
            </a:r>
            <a:r>
              <a:rPr lang="de-DE" dirty="0" err="1" smtClean="0"/>
              <a:t>is</a:t>
            </a:r>
            <a:r>
              <a:rPr lang="de-DE" dirty="0" smtClean="0"/>
              <a:t> </a:t>
            </a:r>
            <a:r>
              <a:rPr lang="de-DE" dirty="0" err="1" smtClean="0"/>
              <a:t>the</a:t>
            </a:r>
            <a:r>
              <a:rPr lang="de-DE" dirty="0" smtClean="0"/>
              <a:t> </a:t>
            </a:r>
            <a:r>
              <a:rPr lang="de-DE" dirty="0" err="1" smtClean="0"/>
              <a:t>first</a:t>
            </a:r>
            <a:r>
              <a:rPr lang="de-DE" dirty="0" smtClean="0"/>
              <a:t> </a:t>
            </a:r>
            <a:r>
              <a:rPr lang="de-DE" dirty="0" err="1" smtClean="0"/>
              <a:t>major</a:t>
            </a:r>
            <a:r>
              <a:rPr lang="de-DE" dirty="0" smtClean="0"/>
              <a:t> </a:t>
            </a:r>
            <a:r>
              <a:rPr lang="de-DE" dirty="0" err="1" smtClean="0"/>
              <a:t>phase</a:t>
            </a:r>
            <a:r>
              <a:rPr lang="de-DE" dirty="0" smtClean="0"/>
              <a:t> </a:t>
            </a:r>
            <a:r>
              <a:rPr lang="de-DE" dirty="0" err="1" smtClean="0"/>
              <a:t>of</a:t>
            </a:r>
            <a:r>
              <a:rPr lang="de-DE" dirty="0" smtClean="0"/>
              <a:t> </a:t>
            </a:r>
            <a:r>
              <a:rPr lang="de-DE" dirty="0" err="1" smtClean="0"/>
              <a:t>the</a:t>
            </a:r>
            <a:r>
              <a:rPr lang="de-DE" dirty="0" smtClean="0"/>
              <a:t> DESSI </a:t>
            </a:r>
            <a:r>
              <a:rPr lang="de-DE" dirty="0" err="1" smtClean="0"/>
              <a:t>procedure</a:t>
            </a:r>
            <a:r>
              <a:rPr lang="de-DE" dirty="0" smtClean="0"/>
              <a:t>. This </a:t>
            </a:r>
            <a:r>
              <a:rPr lang="de-DE" dirty="0" err="1" smtClean="0"/>
              <a:t>step</a:t>
            </a:r>
            <a:r>
              <a:rPr lang="de-DE" dirty="0" smtClean="0"/>
              <a:t> </a:t>
            </a:r>
            <a:r>
              <a:rPr lang="de-DE" dirty="0" err="1" smtClean="0"/>
              <a:t>can</a:t>
            </a:r>
            <a:r>
              <a:rPr lang="de-DE" dirty="0" smtClean="0"/>
              <a:t> </a:t>
            </a:r>
            <a:r>
              <a:rPr lang="de-DE" dirty="0" err="1" smtClean="0"/>
              <a:t>be</a:t>
            </a:r>
            <a:r>
              <a:rPr lang="de-DE" dirty="0" smtClean="0"/>
              <a:t> </a:t>
            </a:r>
            <a:r>
              <a:rPr lang="de-DE" dirty="0" err="1" smtClean="0"/>
              <a:t>done</a:t>
            </a:r>
            <a:r>
              <a:rPr lang="de-DE" dirty="0" smtClean="0"/>
              <a:t> </a:t>
            </a:r>
            <a:r>
              <a:rPr lang="de-DE" dirty="0" err="1" smtClean="0"/>
              <a:t>by</a:t>
            </a:r>
            <a:r>
              <a:rPr lang="de-DE" dirty="0" smtClean="0"/>
              <a:t> </a:t>
            </a:r>
            <a:r>
              <a:rPr lang="de-DE" dirty="0" err="1" smtClean="0"/>
              <a:t>yourself</a:t>
            </a:r>
            <a:r>
              <a:rPr lang="de-DE" dirty="0" smtClean="0"/>
              <a:t> </a:t>
            </a:r>
            <a:r>
              <a:rPr lang="de-DE" dirty="0" err="1" smtClean="0"/>
              <a:t>or</a:t>
            </a:r>
            <a:r>
              <a:rPr lang="de-DE" dirty="0" smtClean="0"/>
              <a:t> in </a:t>
            </a:r>
            <a:r>
              <a:rPr lang="de-DE" dirty="0" err="1" smtClean="0"/>
              <a:t>cooperation</a:t>
            </a:r>
            <a:r>
              <a:rPr lang="de-DE" dirty="0" smtClean="0"/>
              <a:t> </a:t>
            </a:r>
            <a:r>
              <a:rPr lang="de-DE" dirty="0" err="1" smtClean="0"/>
              <a:t>with</a:t>
            </a:r>
            <a:r>
              <a:rPr lang="de-DE" dirty="0" smtClean="0"/>
              <a:t> an </a:t>
            </a:r>
            <a:r>
              <a:rPr lang="de-DE" dirty="0" err="1" smtClean="0"/>
              <a:t>external</a:t>
            </a:r>
            <a:r>
              <a:rPr lang="de-DE" dirty="0" smtClean="0"/>
              <a:t> DESSI </a:t>
            </a:r>
            <a:r>
              <a:rPr lang="de-DE" dirty="0" err="1" smtClean="0"/>
              <a:t>consultant</a:t>
            </a:r>
            <a:r>
              <a:rPr lang="de-DE" dirty="0" smtClean="0"/>
              <a:t>.</a:t>
            </a:r>
            <a:br>
              <a:rPr lang="de-DE" dirty="0" smtClean="0"/>
            </a:br>
            <a:r>
              <a:rPr lang="de-DE" dirty="0" smtClean="0"/>
              <a:t/>
            </a:r>
            <a:br>
              <a:rPr lang="de-DE" dirty="0" smtClean="0"/>
            </a:br>
            <a:r>
              <a:rPr lang="de-DE" dirty="0" smtClean="0"/>
              <a:t>The </a:t>
            </a:r>
            <a:r>
              <a:rPr lang="de-DE" dirty="0" err="1" smtClean="0"/>
              <a:t>security</a:t>
            </a:r>
            <a:r>
              <a:rPr lang="de-DE" dirty="0" smtClean="0"/>
              <a:t> </a:t>
            </a:r>
            <a:r>
              <a:rPr lang="de-DE" dirty="0" err="1" smtClean="0"/>
              <a:t>problem</a:t>
            </a:r>
            <a:r>
              <a:rPr lang="de-DE" dirty="0" smtClean="0"/>
              <a:t> </a:t>
            </a:r>
            <a:r>
              <a:rPr lang="de-DE" dirty="0" err="1" smtClean="0"/>
              <a:t>is</a:t>
            </a:r>
            <a:r>
              <a:rPr lang="de-DE" dirty="0" smtClean="0"/>
              <a:t> </a:t>
            </a:r>
            <a:r>
              <a:rPr lang="de-DE" dirty="0" err="1" smtClean="0"/>
              <a:t>defined</a:t>
            </a:r>
            <a:r>
              <a:rPr lang="de-DE" dirty="0" smtClean="0"/>
              <a:t> </a:t>
            </a:r>
            <a:r>
              <a:rPr lang="de-DE" dirty="0" err="1" smtClean="0"/>
              <a:t>as</a:t>
            </a:r>
            <a:r>
              <a:rPr lang="de-DE" dirty="0" smtClean="0"/>
              <a:t> </a:t>
            </a:r>
            <a:r>
              <a:rPr lang="de-DE" dirty="0" err="1" smtClean="0"/>
              <a:t>the</a:t>
            </a:r>
            <a:r>
              <a:rPr lang="de-DE" dirty="0" smtClean="0"/>
              <a:t> </a:t>
            </a:r>
            <a:r>
              <a:rPr lang="de-DE" dirty="0" err="1" smtClean="0"/>
              <a:t>situation</a:t>
            </a:r>
            <a:r>
              <a:rPr lang="de-DE" dirty="0" smtClean="0"/>
              <a:t> </a:t>
            </a:r>
            <a:r>
              <a:rPr lang="de-DE" dirty="0" err="1" smtClean="0"/>
              <a:t>or</a:t>
            </a:r>
            <a:r>
              <a:rPr lang="de-DE" dirty="0" smtClean="0"/>
              <a:t> </a:t>
            </a:r>
            <a:r>
              <a:rPr lang="de-DE" dirty="0" err="1" smtClean="0"/>
              <a:t>threat</a:t>
            </a:r>
            <a:r>
              <a:rPr lang="de-DE" dirty="0" smtClean="0"/>
              <a:t> </a:t>
            </a:r>
            <a:r>
              <a:rPr lang="de-DE" dirty="0" err="1" smtClean="0"/>
              <a:t>that</a:t>
            </a:r>
            <a:r>
              <a:rPr lang="de-DE" dirty="0" smtClean="0"/>
              <a:t> </a:t>
            </a:r>
            <a:r>
              <a:rPr lang="de-DE" dirty="0" err="1" smtClean="0"/>
              <a:t>prompts</a:t>
            </a:r>
            <a:r>
              <a:rPr lang="de-DE" dirty="0" smtClean="0"/>
              <a:t> a </a:t>
            </a:r>
            <a:r>
              <a:rPr lang="de-DE" dirty="0" err="1" smtClean="0"/>
              <a:t>security</a:t>
            </a:r>
            <a:r>
              <a:rPr lang="de-DE" dirty="0" smtClean="0"/>
              <a:t> </a:t>
            </a:r>
            <a:r>
              <a:rPr lang="de-DE" dirty="0" err="1" smtClean="0"/>
              <a:t>measure</a:t>
            </a:r>
            <a:r>
              <a:rPr lang="de-DE" dirty="0" smtClean="0"/>
              <a:t>. </a:t>
            </a:r>
            <a:r>
              <a:rPr lang="de-DE" dirty="0" err="1" smtClean="0"/>
              <a:t>You</a:t>
            </a:r>
            <a:r>
              <a:rPr lang="de-DE" dirty="0" smtClean="0"/>
              <a:t> will </a:t>
            </a:r>
            <a:r>
              <a:rPr lang="de-DE" dirty="0" err="1" smtClean="0"/>
              <a:t>be</a:t>
            </a:r>
            <a:r>
              <a:rPr lang="de-DE" dirty="0" smtClean="0"/>
              <a:t> </a:t>
            </a:r>
            <a:r>
              <a:rPr lang="de-DE" dirty="0" err="1" smtClean="0"/>
              <a:t>asked</a:t>
            </a:r>
            <a:r>
              <a:rPr lang="de-DE" dirty="0" smtClean="0"/>
              <a:t> </a:t>
            </a:r>
            <a:r>
              <a:rPr lang="de-DE" dirty="0" err="1" smtClean="0"/>
              <a:t>to</a:t>
            </a:r>
            <a:r>
              <a:rPr lang="de-DE" dirty="0" smtClean="0"/>
              <a:t> </a:t>
            </a:r>
            <a:r>
              <a:rPr lang="de-DE" dirty="0" err="1" smtClean="0"/>
              <a:t>describe</a:t>
            </a:r>
            <a:r>
              <a:rPr lang="de-DE" dirty="0" smtClean="0"/>
              <a:t> </a:t>
            </a:r>
            <a:r>
              <a:rPr lang="de-DE" dirty="0" err="1" smtClean="0"/>
              <a:t>this</a:t>
            </a:r>
            <a:r>
              <a:rPr lang="de-DE" dirty="0" smtClean="0"/>
              <a:t> </a:t>
            </a:r>
            <a:r>
              <a:rPr lang="de-DE" dirty="0" err="1" smtClean="0"/>
              <a:t>problem</a:t>
            </a:r>
            <a:r>
              <a:rPr lang="de-DE" dirty="0" smtClean="0"/>
              <a:t> in </a:t>
            </a:r>
            <a:r>
              <a:rPr lang="de-DE" dirty="0" err="1" smtClean="0"/>
              <a:t>order</a:t>
            </a:r>
            <a:r>
              <a:rPr lang="de-DE" dirty="0" smtClean="0"/>
              <a:t> </a:t>
            </a:r>
            <a:r>
              <a:rPr lang="de-DE" dirty="0" err="1" smtClean="0"/>
              <a:t>to</a:t>
            </a:r>
            <a:r>
              <a:rPr lang="de-DE" dirty="0" smtClean="0"/>
              <a:t> </a:t>
            </a:r>
            <a:r>
              <a:rPr lang="de-DE" dirty="0" err="1" smtClean="0"/>
              <a:t>provide</a:t>
            </a:r>
            <a:r>
              <a:rPr lang="de-DE" dirty="0" smtClean="0"/>
              <a:t> an </a:t>
            </a:r>
            <a:r>
              <a:rPr lang="de-DE" dirty="0" err="1" smtClean="0"/>
              <a:t>understanding</a:t>
            </a:r>
            <a:r>
              <a:rPr lang="de-DE" dirty="0" smtClean="0"/>
              <a:t> </a:t>
            </a:r>
            <a:r>
              <a:rPr lang="de-DE" dirty="0" err="1" smtClean="0"/>
              <a:t>of</a:t>
            </a:r>
            <a:r>
              <a:rPr lang="de-DE" dirty="0" smtClean="0"/>
              <a:t> </a:t>
            </a:r>
            <a:r>
              <a:rPr lang="de-DE" dirty="0" err="1" smtClean="0"/>
              <a:t>the</a:t>
            </a:r>
            <a:r>
              <a:rPr lang="de-DE" dirty="0" smtClean="0"/>
              <a:t> </a:t>
            </a:r>
            <a:r>
              <a:rPr lang="de-DE" dirty="0" err="1" smtClean="0"/>
              <a:t>nature</a:t>
            </a:r>
            <a:r>
              <a:rPr lang="de-DE" dirty="0" smtClean="0"/>
              <a:t>, </a:t>
            </a:r>
            <a:r>
              <a:rPr lang="de-DE" dirty="0" err="1" smtClean="0"/>
              <a:t>consequences</a:t>
            </a:r>
            <a:r>
              <a:rPr lang="de-DE" dirty="0" smtClean="0"/>
              <a:t>, </a:t>
            </a:r>
            <a:r>
              <a:rPr lang="de-DE" dirty="0" err="1" smtClean="0"/>
              <a:t>probability</a:t>
            </a:r>
            <a:r>
              <a:rPr lang="de-DE" dirty="0" smtClean="0"/>
              <a:t> </a:t>
            </a:r>
            <a:r>
              <a:rPr lang="de-DE" dirty="0" err="1" smtClean="0"/>
              <a:t>and</a:t>
            </a:r>
            <a:r>
              <a:rPr lang="de-DE" dirty="0" smtClean="0"/>
              <a:t> </a:t>
            </a:r>
            <a:r>
              <a:rPr lang="de-DE" dirty="0" err="1" smtClean="0"/>
              <a:t>impact</a:t>
            </a:r>
            <a:r>
              <a:rPr lang="de-DE" dirty="0" smtClean="0"/>
              <a:t> </a:t>
            </a:r>
            <a:r>
              <a:rPr lang="de-DE" dirty="0" err="1" smtClean="0"/>
              <a:t>of</a:t>
            </a:r>
            <a:r>
              <a:rPr lang="de-DE" dirty="0" smtClean="0"/>
              <a:t> </a:t>
            </a:r>
            <a:r>
              <a:rPr lang="de-DE" dirty="0" err="1" smtClean="0"/>
              <a:t>the</a:t>
            </a:r>
            <a:r>
              <a:rPr lang="de-DE" dirty="0" smtClean="0"/>
              <a:t> </a:t>
            </a:r>
            <a:r>
              <a:rPr lang="de-DE" dirty="0" err="1" smtClean="0"/>
              <a:t>security</a:t>
            </a:r>
            <a:r>
              <a:rPr lang="de-DE" dirty="0" smtClean="0"/>
              <a:t> </a:t>
            </a:r>
            <a:r>
              <a:rPr lang="de-DE" dirty="0" err="1" smtClean="0"/>
              <a:t>problem</a:t>
            </a:r>
            <a:r>
              <a:rPr lang="de-DE" dirty="0" smtClean="0"/>
              <a:t> </a:t>
            </a:r>
            <a:r>
              <a:rPr lang="de-DE" dirty="0" err="1" smtClean="0"/>
              <a:t>and</a:t>
            </a:r>
            <a:r>
              <a:rPr lang="de-DE" dirty="0" smtClean="0"/>
              <a:t> </a:t>
            </a:r>
            <a:r>
              <a:rPr lang="de-DE" dirty="0" err="1" smtClean="0"/>
              <a:t>who</a:t>
            </a:r>
            <a:r>
              <a:rPr lang="de-DE" dirty="0" smtClean="0"/>
              <a:t> </a:t>
            </a:r>
            <a:r>
              <a:rPr lang="de-DE" dirty="0" err="1" smtClean="0"/>
              <a:t>or</a:t>
            </a:r>
            <a:r>
              <a:rPr lang="de-DE" dirty="0" smtClean="0"/>
              <a:t> </a:t>
            </a:r>
            <a:r>
              <a:rPr lang="de-DE" dirty="0" err="1" smtClean="0"/>
              <a:t>what</a:t>
            </a:r>
            <a:r>
              <a:rPr lang="de-DE" dirty="0" smtClean="0"/>
              <a:t> </a:t>
            </a:r>
            <a:r>
              <a:rPr lang="de-DE" dirty="0" err="1" smtClean="0"/>
              <a:t>is</a:t>
            </a:r>
            <a:r>
              <a:rPr lang="de-DE" dirty="0" smtClean="0"/>
              <a:t> </a:t>
            </a:r>
            <a:r>
              <a:rPr lang="de-DE" dirty="0" err="1" smtClean="0"/>
              <a:t>affected</a:t>
            </a:r>
            <a:r>
              <a:rPr lang="de-DE" dirty="0" smtClean="0"/>
              <a:t> </a:t>
            </a:r>
            <a:r>
              <a:rPr lang="de-DE" dirty="0" err="1" smtClean="0"/>
              <a:t>by</a:t>
            </a:r>
            <a:r>
              <a:rPr lang="de-DE" dirty="0" smtClean="0"/>
              <a:t> </a:t>
            </a:r>
            <a:r>
              <a:rPr lang="de-DE" dirty="0" err="1" smtClean="0"/>
              <a:t>the</a:t>
            </a:r>
            <a:r>
              <a:rPr lang="de-DE" dirty="0" smtClean="0"/>
              <a:t> </a:t>
            </a:r>
            <a:r>
              <a:rPr lang="de-DE" dirty="0" err="1" smtClean="0"/>
              <a:t>threat</a:t>
            </a:r>
            <a:r>
              <a:rPr lang="de-DE" dirty="0" smtClean="0"/>
              <a:t>. Such a relevant </a:t>
            </a:r>
            <a:r>
              <a:rPr lang="de-DE" dirty="0" err="1" smtClean="0"/>
              <a:t>picture</a:t>
            </a:r>
            <a:r>
              <a:rPr lang="de-DE" dirty="0" smtClean="0"/>
              <a:t> </a:t>
            </a:r>
            <a:r>
              <a:rPr lang="de-DE" dirty="0" err="1" smtClean="0"/>
              <a:t>of</a:t>
            </a:r>
            <a:r>
              <a:rPr lang="de-DE" dirty="0" smtClean="0"/>
              <a:t> </a:t>
            </a:r>
            <a:r>
              <a:rPr lang="de-DE" dirty="0" err="1" smtClean="0"/>
              <a:t>threats</a:t>
            </a:r>
            <a:r>
              <a:rPr lang="de-DE" dirty="0" smtClean="0"/>
              <a:t> </a:t>
            </a:r>
            <a:r>
              <a:rPr lang="de-DE" dirty="0" err="1" smtClean="0"/>
              <a:t>and</a:t>
            </a:r>
            <a:r>
              <a:rPr lang="de-DE" dirty="0" smtClean="0"/>
              <a:t> </a:t>
            </a:r>
            <a:r>
              <a:rPr lang="de-DE" dirty="0" err="1" smtClean="0"/>
              <a:t>insecurities</a:t>
            </a:r>
            <a:r>
              <a:rPr lang="de-DE" dirty="0" smtClean="0"/>
              <a:t> </a:t>
            </a:r>
            <a:r>
              <a:rPr lang="de-DE" dirty="0" err="1" smtClean="0"/>
              <a:t>is</a:t>
            </a:r>
            <a:r>
              <a:rPr lang="de-DE" dirty="0" smtClean="0"/>
              <a:t> </a:t>
            </a:r>
            <a:r>
              <a:rPr lang="de-DE" dirty="0" err="1" smtClean="0"/>
              <a:t>necessary</a:t>
            </a:r>
            <a:r>
              <a:rPr lang="de-DE" dirty="0" smtClean="0"/>
              <a:t> </a:t>
            </a:r>
            <a:r>
              <a:rPr lang="de-DE" dirty="0" err="1" smtClean="0"/>
              <a:t>for</a:t>
            </a:r>
            <a:r>
              <a:rPr lang="de-DE" dirty="0" smtClean="0"/>
              <a:t> a </a:t>
            </a:r>
            <a:r>
              <a:rPr lang="de-DE" dirty="0" err="1" smtClean="0"/>
              <a:t>reliable</a:t>
            </a:r>
            <a:r>
              <a:rPr lang="de-DE" dirty="0" smtClean="0"/>
              <a:t> </a:t>
            </a:r>
            <a:r>
              <a:rPr lang="de-DE" dirty="0" err="1" smtClean="0"/>
              <a:t>assessment</a:t>
            </a:r>
            <a:r>
              <a:rPr lang="de-DE" dirty="0" smtClean="0"/>
              <a:t> </a:t>
            </a:r>
            <a:r>
              <a:rPr lang="de-DE" dirty="0" err="1" smtClean="0"/>
              <a:t>of</a:t>
            </a:r>
            <a:r>
              <a:rPr lang="de-DE" dirty="0" smtClean="0"/>
              <a:t> </a:t>
            </a:r>
            <a:r>
              <a:rPr lang="de-DE" dirty="0" err="1" smtClean="0"/>
              <a:t>security</a:t>
            </a:r>
            <a:r>
              <a:rPr lang="de-DE" dirty="0" smtClean="0"/>
              <a:t> </a:t>
            </a:r>
            <a:r>
              <a:rPr lang="de-DE" dirty="0" err="1" smtClean="0"/>
              <a:t>gain</a:t>
            </a:r>
            <a:r>
              <a:rPr lang="de-DE" dirty="0" smtClean="0"/>
              <a:t> </a:t>
            </a:r>
            <a:r>
              <a:rPr lang="de-DE" dirty="0" err="1" smtClean="0"/>
              <a:t>and</a:t>
            </a:r>
            <a:r>
              <a:rPr lang="de-DE" dirty="0" smtClean="0"/>
              <a:t> </a:t>
            </a:r>
            <a:r>
              <a:rPr lang="de-DE" dirty="0" err="1" smtClean="0"/>
              <a:t>for</a:t>
            </a:r>
            <a:r>
              <a:rPr lang="de-DE" dirty="0" smtClean="0"/>
              <a:t> </a:t>
            </a:r>
            <a:r>
              <a:rPr lang="de-DE" dirty="0" err="1" smtClean="0"/>
              <a:t>testing</a:t>
            </a:r>
            <a:r>
              <a:rPr lang="de-DE" dirty="0" smtClean="0"/>
              <a:t> </a:t>
            </a:r>
            <a:r>
              <a:rPr lang="de-DE" dirty="0" err="1" smtClean="0"/>
              <a:t>the</a:t>
            </a:r>
            <a:r>
              <a:rPr lang="de-DE" dirty="0" smtClean="0"/>
              <a:t> </a:t>
            </a:r>
            <a:r>
              <a:rPr lang="de-DE" dirty="0" err="1" smtClean="0"/>
              <a:t>proportionality</a:t>
            </a:r>
            <a:r>
              <a:rPr lang="de-DE" dirty="0" smtClean="0"/>
              <a:t> </a:t>
            </a:r>
            <a:r>
              <a:rPr lang="de-DE" dirty="0" err="1" smtClean="0"/>
              <a:t>of</a:t>
            </a:r>
            <a:r>
              <a:rPr lang="de-DE" dirty="0" smtClean="0"/>
              <a:t> </a:t>
            </a:r>
            <a:r>
              <a:rPr lang="de-DE" dirty="0" err="1" smtClean="0"/>
              <a:t>the</a:t>
            </a:r>
            <a:r>
              <a:rPr lang="de-DE" dirty="0" smtClean="0"/>
              <a:t> </a:t>
            </a:r>
            <a:r>
              <a:rPr lang="de-DE" dirty="0" err="1" smtClean="0"/>
              <a:t>security</a:t>
            </a:r>
            <a:r>
              <a:rPr lang="de-DE" dirty="0" smtClean="0"/>
              <a:t> </a:t>
            </a:r>
            <a:r>
              <a:rPr lang="de-DE" dirty="0" err="1" smtClean="0"/>
              <a:t>measures</a:t>
            </a:r>
            <a:r>
              <a:rPr lang="de-DE" dirty="0" smtClean="0"/>
              <a:t>. </a:t>
            </a:r>
            <a:r>
              <a:rPr lang="de-DE" dirty="0" err="1" smtClean="0"/>
              <a:t>It</a:t>
            </a:r>
            <a:r>
              <a:rPr lang="de-DE" dirty="0" smtClean="0"/>
              <a:t> </a:t>
            </a:r>
            <a:r>
              <a:rPr lang="de-DE" dirty="0" err="1" smtClean="0"/>
              <a:t>should</a:t>
            </a:r>
            <a:r>
              <a:rPr lang="de-DE" dirty="0" smtClean="0"/>
              <a:t> </a:t>
            </a:r>
            <a:r>
              <a:rPr lang="de-DE" dirty="0" err="1" smtClean="0"/>
              <a:t>be</a:t>
            </a:r>
            <a:r>
              <a:rPr lang="de-DE" dirty="0" smtClean="0"/>
              <a:t> </a:t>
            </a:r>
            <a:r>
              <a:rPr lang="de-DE" dirty="0" err="1" smtClean="0"/>
              <a:t>noted</a:t>
            </a:r>
            <a:r>
              <a:rPr lang="de-DE" dirty="0" smtClean="0"/>
              <a:t> </a:t>
            </a:r>
            <a:r>
              <a:rPr lang="de-DE" dirty="0" err="1" smtClean="0"/>
              <a:t>that</a:t>
            </a:r>
            <a:r>
              <a:rPr lang="de-DE" dirty="0" smtClean="0"/>
              <a:t> </a:t>
            </a:r>
            <a:r>
              <a:rPr lang="de-DE" dirty="0" err="1" smtClean="0"/>
              <a:t>security</a:t>
            </a:r>
            <a:r>
              <a:rPr lang="de-DE" dirty="0" smtClean="0"/>
              <a:t> </a:t>
            </a:r>
            <a:r>
              <a:rPr lang="de-DE" dirty="0" err="1" smtClean="0"/>
              <a:t>problems</a:t>
            </a:r>
            <a:r>
              <a:rPr lang="de-DE" dirty="0" smtClean="0"/>
              <a:t> </a:t>
            </a:r>
            <a:r>
              <a:rPr lang="de-DE" dirty="0" err="1" smtClean="0"/>
              <a:t>can</a:t>
            </a:r>
            <a:r>
              <a:rPr lang="de-DE" dirty="0" smtClean="0"/>
              <a:t> </a:t>
            </a:r>
            <a:r>
              <a:rPr lang="de-DE" dirty="0" err="1" smtClean="0"/>
              <a:t>be</a:t>
            </a:r>
            <a:r>
              <a:rPr lang="de-DE" dirty="0" smtClean="0"/>
              <a:t> </a:t>
            </a:r>
            <a:r>
              <a:rPr lang="de-DE" dirty="0" err="1" smtClean="0"/>
              <a:t>very</a:t>
            </a:r>
            <a:r>
              <a:rPr lang="de-DE" dirty="0" smtClean="0"/>
              <a:t> different in </a:t>
            </a:r>
            <a:r>
              <a:rPr lang="de-DE" dirty="0" err="1" smtClean="0"/>
              <a:t>nature</a:t>
            </a:r>
            <a:r>
              <a:rPr lang="de-DE" dirty="0" smtClean="0"/>
              <a:t> </a:t>
            </a:r>
            <a:r>
              <a:rPr lang="de-DE" dirty="0" err="1" smtClean="0"/>
              <a:t>and</a:t>
            </a:r>
            <a:r>
              <a:rPr lang="de-DE" dirty="0" smtClean="0"/>
              <a:t> </a:t>
            </a:r>
            <a:r>
              <a:rPr lang="de-DE" dirty="0" err="1" smtClean="0"/>
              <a:t>magnitude</a:t>
            </a:r>
            <a:r>
              <a:rPr lang="de-DE" dirty="0" smtClean="0"/>
              <a:t> (e.g. </a:t>
            </a:r>
            <a:r>
              <a:rPr lang="de-DE" dirty="0" err="1" smtClean="0"/>
              <a:t>conventional</a:t>
            </a:r>
            <a:r>
              <a:rPr lang="de-DE" dirty="0" smtClean="0"/>
              <a:t> </a:t>
            </a:r>
            <a:r>
              <a:rPr lang="de-DE" dirty="0" err="1" smtClean="0"/>
              <a:t>and</a:t>
            </a:r>
            <a:r>
              <a:rPr lang="de-DE" dirty="0" smtClean="0"/>
              <a:t> </a:t>
            </a:r>
            <a:r>
              <a:rPr lang="de-DE" dirty="0" err="1" smtClean="0"/>
              <a:t>unconventional</a:t>
            </a:r>
            <a:r>
              <a:rPr lang="de-DE" dirty="0" smtClean="0"/>
              <a:t> </a:t>
            </a:r>
            <a:r>
              <a:rPr lang="de-DE" dirty="0" err="1" smtClean="0"/>
              <a:t>crime</a:t>
            </a:r>
            <a:r>
              <a:rPr lang="de-DE" dirty="0" smtClean="0"/>
              <a:t>, cyber-</a:t>
            </a:r>
            <a:r>
              <a:rPr lang="de-DE" dirty="0" err="1" smtClean="0"/>
              <a:t>crime</a:t>
            </a:r>
            <a:r>
              <a:rPr lang="de-DE" dirty="0" smtClean="0"/>
              <a:t>, </a:t>
            </a:r>
            <a:r>
              <a:rPr lang="de-DE" dirty="0" err="1" smtClean="0"/>
              <a:t>inner</a:t>
            </a:r>
            <a:r>
              <a:rPr lang="de-DE" dirty="0" smtClean="0"/>
              <a:t> </a:t>
            </a:r>
            <a:r>
              <a:rPr lang="de-DE" dirty="0" err="1" smtClean="0"/>
              <a:t>security</a:t>
            </a:r>
            <a:r>
              <a:rPr lang="de-DE" dirty="0" smtClean="0"/>
              <a:t>, international </a:t>
            </a:r>
            <a:r>
              <a:rPr lang="de-DE" dirty="0" err="1" smtClean="0"/>
              <a:t>conflicts</a:t>
            </a:r>
            <a:r>
              <a:rPr lang="de-DE" dirty="0" smtClean="0"/>
              <a:t>, environmental </a:t>
            </a:r>
            <a:r>
              <a:rPr lang="de-DE" dirty="0" err="1" smtClean="0"/>
              <a:t>hazards</a:t>
            </a:r>
            <a:r>
              <a:rPr lang="de-DE" dirty="0" smtClean="0"/>
              <a:t>, </a:t>
            </a:r>
            <a:r>
              <a:rPr lang="de-DE" dirty="0" err="1" smtClean="0"/>
              <a:t>and</a:t>
            </a:r>
            <a:r>
              <a:rPr lang="de-DE" dirty="0" smtClean="0"/>
              <a:t> </a:t>
            </a:r>
            <a:r>
              <a:rPr lang="de-DE" dirty="0" err="1" smtClean="0"/>
              <a:t>mixed</a:t>
            </a:r>
            <a:r>
              <a:rPr lang="de-DE" dirty="0" smtClean="0"/>
              <a:t> </a:t>
            </a:r>
            <a:r>
              <a:rPr lang="de-DE" dirty="0" err="1" smtClean="0"/>
              <a:t>forms</a:t>
            </a:r>
            <a:r>
              <a:rPr lang="de-DE" dirty="0" smtClean="0"/>
              <a:t> </a:t>
            </a:r>
            <a:r>
              <a:rPr lang="de-DE" dirty="0" err="1" smtClean="0"/>
              <a:t>of</a:t>
            </a:r>
            <a:r>
              <a:rPr lang="de-DE" dirty="0" smtClean="0"/>
              <a:t> </a:t>
            </a:r>
            <a:r>
              <a:rPr lang="de-DE" dirty="0" err="1" smtClean="0"/>
              <a:t>these</a:t>
            </a:r>
            <a:r>
              <a:rPr lang="de-DE" dirty="0" smtClean="0"/>
              <a:t>). This </a:t>
            </a:r>
            <a:r>
              <a:rPr lang="de-DE" dirty="0" err="1" smtClean="0"/>
              <a:t>means</a:t>
            </a:r>
            <a:r>
              <a:rPr lang="de-DE" dirty="0" smtClean="0"/>
              <a:t> </a:t>
            </a:r>
            <a:r>
              <a:rPr lang="de-DE" dirty="0" err="1" smtClean="0"/>
              <a:t>that</a:t>
            </a:r>
            <a:r>
              <a:rPr lang="de-DE" dirty="0" smtClean="0"/>
              <a:t> </a:t>
            </a:r>
            <a:r>
              <a:rPr lang="de-DE" dirty="0" err="1" smtClean="0"/>
              <a:t>this</a:t>
            </a:r>
            <a:r>
              <a:rPr lang="de-DE" dirty="0" smtClean="0"/>
              <a:t> </a:t>
            </a:r>
            <a:r>
              <a:rPr lang="de-DE" dirty="0" err="1" smtClean="0"/>
              <a:t>method</a:t>
            </a:r>
            <a:r>
              <a:rPr lang="de-DE" dirty="0" smtClean="0"/>
              <a:t> </a:t>
            </a:r>
            <a:r>
              <a:rPr lang="de-DE" dirty="0" err="1" smtClean="0"/>
              <a:t>for</a:t>
            </a:r>
            <a:r>
              <a:rPr lang="de-DE" dirty="0" smtClean="0"/>
              <a:t> </a:t>
            </a:r>
            <a:r>
              <a:rPr lang="de-DE" dirty="0" err="1" smtClean="0"/>
              <a:t>the</a:t>
            </a:r>
            <a:r>
              <a:rPr lang="de-DE" dirty="0" smtClean="0"/>
              <a:t> </a:t>
            </a:r>
            <a:r>
              <a:rPr lang="de-DE" dirty="0" err="1" smtClean="0"/>
              <a:t>assessment</a:t>
            </a:r>
            <a:r>
              <a:rPr lang="de-DE" dirty="0" smtClean="0"/>
              <a:t> </a:t>
            </a:r>
            <a:r>
              <a:rPr lang="de-DE" dirty="0" err="1" smtClean="0"/>
              <a:t>of</a:t>
            </a:r>
            <a:r>
              <a:rPr lang="de-DE" dirty="0" smtClean="0"/>
              <a:t> </a:t>
            </a:r>
            <a:r>
              <a:rPr lang="de-DE" dirty="0" err="1" smtClean="0"/>
              <a:t>countermeasures</a:t>
            </a:r>
            <a:r>
              <a:rPr lang="de-DE" dirty="0" smtClean="0"/>
              <a:t> </a:t>
            </a:r>
            <a:r>
              <a:rPr lang="de-DE" dirty="0" err="1" smtClean="0"/>
              <a:t>aims</a:t>
            </a:r>
            <a:r>
              <a:rPr lang="de-DE" dirty="0" smtClean="0"/>
              <a:t> </a:t>
            </a:r>
            <a:r>
              <a:rPr lang="de-DE" dirty="0" err="1" smtClean="0"/>
              <a:t>to</a:t>
            </a:r>
            <a:r>
              <a:rPr lang="de-DE" dirty="0" smtClean="0"/>
              <a:t> </a:t>
            </a:r>
            <a:r>
              <a:rPr lang="de-DE" dirty="0" err="1" smtClean="0"/>
              <a:t>be</a:t>
            </a:r>
            <a:r>
              <a:rPr lang="de-DE" dirty="0" smtClean="0"/>
              <a:t> </a:t>
            </a:r>
            <a:r>
              <a:rPr lang="de-DE" dirty="0" err="1" smtClean="0"/>
              <a:t>extremely</a:t>
            </a:r>
            <a:r>
              <a:rPr lang="de-DE" dirty="0" smtClean="0"/>
              <a:t> flexible </a:t>
            </a:r>
            <a:r>
              <a:rPr lang="de-DE" dirty="0" err="1" smtClean="0"/>
              <a:t>regarding</a:t>
            </a:r>
            <a:r>
              <a:rPr lang="de-DE" dirty="0" smtClean="0"/>
              <a:t> </a:t>
            </a:r>
            <a:r>
              <a:rPr lang="de-DE" dirty="0" err="1" smtClean="0"/>
              <a:t>the</a:t>
            </a:r>
            <a:r>
              <a:rPr lang="de-DE" dirty="0" smtClean="0"/>
              <a:t> </a:t>
            </a:r>
            <a:r>
              <a:rPr lang="de-DE" dirty="0" err="1" smtClean="0"/>
              <a:t>nature</a:t>
            </a:r>
            <a:r>
              <a:rPr lang="de-DE" dirty="0" smtClean="0"/>
              <a:t> </a:t>
            </a:r>
            <a:r>
              <a:rPr lang="de-DE" dirty="0" err="1" smtClean="0"/>
              <a:t>of</a:t>
            </a:r>
            <a:r>
              <a:rPr lang="de-DE" dirty="0" smtClean="0"/>
              <a:t> </a:t>
            </a:r>
            <a:r>
              <a:rPr lang="de-DE" dirty="0" err="1" smtClean="0"/>
              <a:t>security</a:t>
            </a:r>
            <a:r>
              <a:rPr lang="de-DE" dirty="0" smtClean="0"/>
              <a:t> </a:t>
            </a:r>
            <a:r>
              <a:rPr lang="de-DE" dirty="0" err="1" smtClean="0"/>
              <a:t>problems</a:t>
            </a:r>
            <a:r>
              <a:rPr lang="de-DE" dirty="0" smtClean="0"/>
              <a:t>.</a:t>
            </a:r>
            <a:br>
              <a:rPr lang="de-DE" dirty="0" smtClean="0"/>
            </a:br>
            <a:r>
              <a:rPr lang="de-DE" dirty="0" smtClean="0"/>
              <a:t/>
            </a:r>
            <a:br>
              <a:rPr lang="de-DE" dirty="0" smtClean="0"/>
            </a:br>
            <a:r>
              <a:rPr lang="de-DE" dirty="0" smtClean="0"/>
              <a:t>The </a:t>
            </a:r>
            <a:r>
              <a:rPr lang="de-DE" dirty="0" err="1" smtClean="0"/>
              <a:t>flexibility</a:t>
            </a:r>
            <a:r>
              <a:rPr lang="de-DE" dirty="0" smtClean="0"/>
              <a:t> </a:t>
            </a:r>
            <a:r>
              <a:rPr lang="de-DE" dirty="0" err="1" smtClean="0"/>
              <a:t>required</a:t>
            </a:r>
            <a:r>
              <a:rPr lang="de-DE" dirty="0" smtClean="0"/>
              <a:t> in </a:t>
            </a:r>
            <a:r>
              <a:rPr lang="de-DE" dirty="0" err="1" smtClean="0"/>
              <a:t>describing</a:t>
            </a:r>
            <a:r>
              <a:rPr lang="de-DE" dirty="0" smtClean="0"/>
              <a:t> </a:t>
            </a:r>
            <a:r>
              <a:rPr lang="de-DE" dirty="0" err="1" smtClean="0"/>
              <a:t>the</a:t>
            </a:r>
            <a:r>
              <a:rPr lang="de-DE" dirty="0" smtClean="0"/>
              <a:t> </a:t>
            </a:r>
            <a:r>
              <a:rPr lang="de-DE" dirty="0" err="1" smtClean="0"/>
              <a:t>security</a:t>
            </a:r>
            <a:r>
              <a:rPr lang="de-DE" dirty="0" smtClean="0"/>
              <a:t> </a:t>
            </a:r>
            <a:r>
              <a:rPr lang="de-DE" dirty="0" err="1" smtClean="0"/>
              <a:t>problems</a:t>
            </a:r>
            <a:r>
              <a:rPr lang="de-DE" dirty="0" smtClean="0"/>
              <a:t> </a:t>
            </a:r>
            <a:r>
              <a:rPr lang="de-DE" dirty="0" err="1" smtClean="0"/>
              <a:t>is</a:t>
            </a:r>
            <a:r>
              <a:rPr lang="de-DE" dirty="0" smtClean="0"/>
              <a:t> </a:t>
            </a:r>
            <a:r>
              <a:rPr lang="de-DE" dirty="0" err="1" smtClean="0"/>
              <a:t>important</a:t>
            </a:r>
            <a:r>
              <a:rPr lang="de-DE" dirty="0" smtClean="0"/>
              <a:t> in </a:t>
            </a:r>
            <a:r>
              <a:rPr lang="de-DE" dirty="0" err="1" smtClean="0"/>
              <a:t>case</a:t>
            </a:r>
            <a:r>
              <a:rPr lang="de-DE" dirty="0" smtClean="0"/>
              <a:t> alternative </a:t>
            </a:r>
            <a:r>
              <a:rPr lang="de-DE" dirty="0" err="1" smtClean="0"/>
              <a:t>security</a:t>
            </a:r>
            <a:r>
              <a:rPr lang="de-DE" dirty="0" smtClean="0"/>
              <a:t> </a:t>
            </a:r>
            <a:r>
              <a:rPr lang="de-DE" dirty="0" err="1" smtClean="0"/>
              <a:t>measures</a:t>
            </a:r>
            <a:r>
              <a:rPr lang="de-DE" dirty="0" smtClean="0"/>
              <a:t> </a:t>
            </a:r>
            <a:r>
              <a:rPr lang="de-DE" dirty="0" err="1" smtClean="0"/>
              <a:t>are</a:t>
            </a:r>
            <a:r>
              <a:rPr lang="de-DE" dirty="0" smtClean="0"/>
              <a:t> </a:t>
            </a:r>
            <a:r>
              <a:rPr lang="de-DE" dirty="0" err="1" smtClean="0"/>
              <a:t>under</a:t>
            </a:r>
            <a:r>
              <a:rPr lang="de-DE" dirty="0" smtClean="0"/>
              <a:t> </a:t>
            </a:r>
            <a:r>
              <a:rPr lang="de-DE" dirty="0" err="1" smtClean="0"/>
              <a:t>scrutiny</a:t>
            </a:r>
            <a:r>
              <a:rPr lang="de-DE" dirty="0" smtClean="0"/>
              <a:t>. </a:t>
            </a:r>
            <a:r>
              <a:rPr lang="de-DE" dirty="0" err="1" smtClean="0"/>
              <a:t>Additionally</a:t>
            </a:r>
            <a:r>
              <a:rPr lang="de-DE" dirty="0" smtClean="0"/>
              <a:t>, </a:t>
            </a:r>
            <a:r>
              <a:rPr lang="de-DE" dirty="0" err="1" smtClean="0"/>
              <a:t>desktop</a:t>
            </a:r>
            <a:r>
              <a:rPr lang="de-DE" dirty="0" smtClean="0"/>
              <a:t> </a:t>
            </a:r>
            <a:r>
              <a:rPr lang="de-DE" dirty="0" err="1" smtClean="0"/>
              <a:t>research</a:t>
            </a:r>
            <a:r>
              <a:rPr lang="de-DE" dirty="0" smtClean="0"/>
              <a:t> </a:t>
            </a:r>
            <a:r>
              <a:rPr lang="de-DE" dirty="0" err="1" smtClean="0"/>
              <a:t>and</a:t>
            </a:r>
            <a:r>
              <a:rPr lang="de-DE" dirty="0" smtClean="0"/>
              <a:t> </a:t>
            </a:r>
            <a:r>
              <a:rPr lang="de-DE" dirty="0" err="1" smtClean="0"/>
              <a:t>interviews</a:t>
            </a:r>
            <a:r>
              <a:rPr lang="de-DE" dirty="0" smtClean="0"/>
              <a:t> </a:t>
            </a:r>
            <a:r>
              <a:rPr lang="de-DE" dirty="0" err="1" smtClean="0"/>
              <a:t>with</a:t>
            </a:r>
            <a:r>
              <a:rPr lang="de-DE" dirty="0" smtClean="0"/>
              <a:t> </a:t>
            </a:r>
            <a:r>
              <a:rPr lang="de-DE" dirty="0" err="1" smtClean="0"/>
              <a:t>main</a:t>
            </a:r>
            <a:r>
              <a:rPr lang="de-DE" dirty="0" smtClean="0"/>
              <a:t> </a:t>
            </a:r>
            <a:r>
              <a:rPr lang="de-DE" dirty="0" err="1" smtClean="0"/>
              <a:t>experts</a:t>
            </a:r>
            <a:r>
              <a:rPr lang="de-DE" dirty="0" smtClean="0"/>
              <a:t> </a:t>
            </a:r>
            <a:r>
              <a:rPr lang="de-DE" dirty="0" err="1" smtClean="0"/>
              <a:t>and</a:t>
            </a:r>
            <a:r>
              <a:rPr lang="de-DE" dirty="0" smtClean="0"/>
              <a:t> </a:t>
            </a:r>
            <a:r>
              <a:rPr lang="de-DE" dirty="0" err="1" smtClean="0"/>
              <a:t>stakeholders</a:t>
            </a:r>
            <a:r>
              <a:rPr lang="de-DE" dirty="0" smtClean="0"/>
              <a:t> will </a:t>
            </a:r>
            <a:r>
              <a:rPr lang="de-DE" dirty="0" err="1" smtClean="0"/>
              <a:t>be</a:t>
            </a:r>
            <a:r>
              <a:rPr lang="de-DE" dirty="0" smtClean="0"/>
              <a:t> </a:t>
            </a:r>
            <a:r>
              <a:rPr lang="de-DE" dirty="0" err="1" smtClean="0"/>
              <a:t>required</a:t>
            </a:r>
            <a:r>
              <a:rPr lang="de-DE" dirty="0" smtClean="0"/>
              <a:t> </a:t>
            </a:r>
            <a:r>
              <a:rPr lang="de-DE" dirty="0" err="1" smtClean="0"/>
              <a:t>to</a:t>
            </a:r>
            <a:r>
              <a:rPr lang="de-DE" dirty="0" smtClean="0"/>
              <a:t> </a:t>
            </a:r>
            <a:r>
              <a:rPr lang="de-DE" dirty="0" err="1" smtClean="0"/>
              <a:t>be</a:t>
            </a:r>
            <a:r>
              <a:rPr lang="de-DE" dirty="0" smtClean="0"/>
              <a:t> </a:t>
            </a:r>
            <a:r>
              <a:rPr lang="de-DE" dirty="0" err="1" smtClean="0"/>
              <a:t>undertaken</a:t>
            </a:r>
            <a:r>
              <a:rPr lang="de-DE" dirty="0" smtClean="0"/>
              <a:t> </a:t>
            </a:r>
            <a:r>
              <a:rPr lang="de-DE" dirty="0" err="1" smtClean="0"/>
              <a:t>to</a:t>
            </a:r>
            <a:r>
              <a:rPr lang="de-DE" dirty="0" smtClean="0"/>
              <a:t> </a:t>
            </a:r>
            <a:r>
              <a:rPr lang="de-DE" dirty="0" err="1" smtClean="0"/>
              <a:t>ensure</a:t>
            </a:r>
            <a:r>
              <a:rPr lang="de-DE" dirty="0" smtClean="0"/>
              <a:t> </a:t>
            </a:r>
            <a:r>
              <a:rPr lang="de-DE" dirty="0" err="1" smtClean="0"/>
              <a:t>the</a:t>
            </a:r>
            <a:r>
              <a:rPr lang="de-DE" dirty="0" smtClean="0"/>
              <a:t> </a:t>
            </a:r>
            <a:r>
              <a:rPr lang="de-DE" dirty="0" err="1" smtClean="0"/>
              <a:t>security</a:t>
            </a:r>
            <a:r>
              <a:rPr lang="de-DE" dirty="0" smtClean="0"/>
              <a:t> </a:t>
            </a:r>
            <a:r>
              <a:rPr lang="de-DE" dirty="0" err="1" smtClean="0"/>
              <a:t>problem</a:t>
            </a:r>
            <a:r>
              <a:rPr lang="de-DE" dirty="0" smtClean="0"/>
              <a:t> </a:t>
            </a:r>
            <a:r>
              <a:rPr lang="de-DE" dirty="0" err="1" smtClean="0"/>
              <a:t>description</a:t>
            </a:r>
            <a:r>
              <a:rPr lang="de-DE" dirty="0" smtClean="0"/>
              <a:t> </a:t>
            </a:r>
            <a:r>
              <a:rPr lang="de-DE" dirty="0" err="1" smtClean="0"/>
              <a:t>includes</a:t>
            </a:r>
            <a:r>
              <a:rPr lang="de-DE" dirty="0" smtClean="0"/>
              <a:t> different </a:t>
            </a:r>
            <a:r>
              <a:rPr lang="de-DE" dirty="0" err="1" smtClean="0"/>
              <a:t>positions</a:t>
            </a:r>
            <a:r>
              <a:rPr lang="de-DE" dirty="0" smtClean="0"/>
              <a:t> </a:t>
            </a:r>
            <a:r>
              <a:rPr lang="de-DE" dirty="0" err="1" smtClean="0"/>
              <a:t>and</a:t>
            </a:r>
            <a:r>
              <a:rPr lang="de-DE" dirty="0" smtClean="0"/>
              <a:t> </a:t>
            </a:r>
            <a:r>
              <a:rPr lang="de-DE" dirty="0" err="1" smtClean="0"/>
              <a:t>knowledge</a:t>
            </a:r>
            <a:r>
              <a:rPr lang="de-DE" dirty="0" smtClean="0"/>
              <a:t>.</a:t>
            </a:r>
          </a:p>
          <a:p>
            <a:endParaRPr lang="de-DE" dirty="0"/>
          </a:p>
        </p:txBody>
      </p:sp>
      <p:sp>
        <p:nvSpPr>
          <p:cNvPr id="4" name="Foliennummernplatzhalter 3"/>
          <p:cNvSpPr>
            <a:spLocks noGrp="1"/>
          </p:cNvSpPr>
          <p:nvPr>
            <p:ph type="sldNum" sz="quarter" idx="10"/>
          </p:nvPr>
        </p:nvSpPr>
        <p:spPr/>
        <p:txBody>
          <a:bodyPr/>
          <a:lstStyle/>
          <a:p>
            <a:fld id="{BB602ED1-9E68-BE4C-B420-CAE2EC9D46E7}" type="slidenum">
              <a:rPr lang="de-DE" smtClean="0"/>
              <a:t>7</a:t>
            </a:fld>
            <a:endParaRPr lang="de-DE"/>
          </a:p>
        </p:txBody>
      </p:sp>
    </p:spTree>
    <p:extLst>
      <p:ext uri="{BB962C8B-B14F-4D97-AF65-F5344CB8AC3E}">
        <p14:creationId xmlns:p14="http://schemas.microsoft.com/office/powerpoint/2010/main" val="2926020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4088" y="685800"/>
            <a:ext cx="4951412" cy="3429000"/>
          </a:xfrm>
        </p:spPr>
      </p:sp>
      <p:sp>
        <p:nvSpPr>
          <p:cNvPr id="3" name="Notizenplatzhalter 2"/>
          <p:cNvSpPr>
            <a:spLocks noGrp="1"/>
          </p:cNvSpPr>
          <p:nvPr>
            <p:ph type="body" idx="1"/>
          </p:nvPr>
        </p:nvSpPr>
        <p:spPr/>
        <p:txBody>
          <a:bodyPr/>
          <a:lstStyle/>
          <a:p>
            <a:r>
              <a:rPr lang="de-DE" b="1" dirty="0" smtClean="0"/>
              <a:t>Security </a:t>
            </a:r>
            <a:r>
              <a:rPr lang="de-DE" b="1" dirty="0" err="1" smtClean="0"/>
              <a:t>measures</a:t>
            </a:r>
            <a:r>
              <a:rPr lang="de-DE" b="1" dirty="0" smtClean="0"/>
              <a:t> </a:t>
            </a:r>
            <a:r>
              <a:rPr lang="de-DE" b="1" dirty="0" err="1" smtClean="0"/>
              <a:t>and</a:t>
            </a:r>
            <a:r>
              <a:rPr lang="de-DE" b="1" dirty="0" smtClean="0"/>
              <a:t> alternatives</a:t>
            </a:r>
          </a:p>
          <a:p>
            <a:r>
              <a:rPr lang="de-DE" dirty="0" smtClean="0"/>
              <a:t>Welcome </a:t>
            </a:r>
            <a:r>
              <a:rPr lang="de-DE" dirty="0" err="1" smtClean="0"/>
              <a:t>to</a:t>
            </a:r>
            <a:r>
              <a:rPr lang="de-DE" dirty="0" smtClean="0"/>
              <a:t> </a:t>
            </a:r>
            <a:r>
              <a:rPr lang="de-DE" dirty="0" err="1" smtClean="0"/>
              <a:t>the</a:t>
            </a:r>
            <a:r>
              <a:rPr lang="de-DE" dirty="0" smtClean="0"/>
              <a:t> </a:t>
            </a:r>
            <a:r>
              <a:rPr lang="de-DE" dirty="0" err="1" smtClean="0"/>
              <a:t>second</a:t>
            </a:r>
            <a:r>
              <a:rPr lang="de-DE" dirty="0" smtClean="0"/>
              <a:t> </a:t>
            </a:r>
            <a:r>
              <a:rPr lang="de-DE" dirty="0" err="1" smtClean="0"/>
              <a:t>part</a:t>
            </a:r>
            <a:r>
              <a:rPr lang="de-DE" dirty="0" smtClean="0"/>
              <a:t> </a:t>
            </a:r>
            <a:r>
              <a:rPr lang="de-DE" dirty="0" err="1" smtClean="0"/>
              <a:t>of</a:t>
            </a:r>
            <a:r>
              <a:rPr lang="de-DE" dirty="0" smtClean="0"/>
              <a:t> </a:t>
            </a:r>
            <a:r>
              <a:rPr lang="de-DE" dirty="0" err="1" smtClean="0"/>
              <a:t>the</a:t>
            </a:r>
            <a:r>
              <a:rPr lang="de-DE" dirty="0" smtClean="0"/>
              <a:t> DESSI </a:t>
            </a:r>
            <a:r>
              <a:rPr lang="de-DE" dirty="0" err="1" smtClean="0"/>
              <a:t>procedure</a:t>
            </a:r>
            <a:r>
              <a:rPr lang="de-DE" dirty="0" smtClean="0"/>
              <a:t>. This </a:t>
            </a:r>
            <a:r>
              <a:rPr lang="de-DE" dirty="0" err="1" smtClean="0"/>
              <a:t>phase</a:t>
            </a:r>
            <a:r>
              <a:rPr lang="de-DE" dirty="0" smtClean="0"/>
              <a:t> </a:t>
            </a:r>
            <a:r>
              <a:rPr lang="de-DE" dirty="0" err="1" smtClean="0"/>
              <a:t>of</a:t>
            </a:r>
            <a:r>
              <a:rPr lang="de-DE" dirty="0" smtClean="0"/>
              <a:t> </a:t>
            </a:r>
            <a:r>
              <a:rPr lang="de-DE" dirty="0" err="1" smtClean="0"/>
              <a:t>the</a:t>
            </a:r>
            <a:r>
              <a:rPr lang="de-DE" dirty="0" smtClean="0"/>
              <a:t> DESSI </a:t>
            </a:r>
            <a:r>
              <a:rPr lang="de-DE" dirty="0" err="1" smtClean="0"/>
              <a:t>procedure</a:t>
            </a:r>
            <a:r>
              <a:rPr lang="de-DE" dirty="0" smtClean="0"/>
              <a:t> </a:t>
            </a:r>
            <a:r>
              <a:rPr lang="de-DE" dirty="0" err="1" smtClean="0"/>
              <a:t>focuses</a:t>
            </a:r>
            <a:r>
              <a:rPr lang="de-DE" dirty="0" smtClean="0"/>
              <a:t> on </a:t>
            </a:r>
            <a:r>
              <a:rPr lang="de-DE" dirty="0" err="1" smtClean="0"/>
              <a:t>creating</a:t>
            </a:r>
            <a:r>
              <a:rPr lang="de-DE" dirty="0" smtClean="0"/>
              <a:t> </a:t>
            </a:r>
            <a:r>
              <a:rPr lang="de-DE" dirty="0" err="1" smtClean="0"/>
              <a:t>and</a:t>
            </a:r>
            <a:r>
              <a:rPr lang="de-DE" dirty="0" smtClean="0"/>
              <a:t> </a:t>
            </a:r>
            <a:r>
              <a:rPr lang="de-DE" dirty="0" err="1" smtClean="0"/>
              <a:t>iterating</a:t>
            </a:r>
            <a:r>
              <a:rPr lang="de-DE" dirty="0" smtClean="0"/>
              <a:t> upon </a:t>
            </a:r>
            <a:r>
              <a:rPr lang="de-DE" dirty="0" err="1" smtClean="0"/>
              <a:t>already</a:t>
            </a:r>
            <a:r>
              <a:rPr lang="de-DE" dirty="0" smtClean="0"/>
              <a:t> </a:t>
            </a:r>
            <a:r>
              <a:rPr lang="de-DE" dirty="0" err="1" smtClean="0"/>
              <a:t>existing</a:t>
            </a:r>
            <a:r>
              <a:rPr lang="de-DE" dirty="0" smtClean="0"/>
              <a:t> </a:t>
            </a:r>
            <a:r>
              <a:rPr lang="de-DE" dirty="0" err="1" smtClean="0"/>
              <a:t>or</a:t>
            </a:r>
            <a:r>
              <a:rPr lang="de-DE" dirty="0" smtClean="0"/>
              <a:t> </a:t>
            </a:r>
            <a:r>
              <a:rPr lang="de-DE" dirty="0" err="1" smtClean="0"/>
              <a:t>new</a:t>
            </a:r>
            <a:r>
              <a:rPr lang="de-DE" dirty="0" smtClean="0"/>
              <a:t> </a:t>
            </a:r>
            <a:r>
              <a:rPr lang="de-DE" dirty="0" err="1" smtClean="0"/>
              <a:t>security</a:t>
            </a:r>
            <a:r>
              <a:rPr lang="de-DE" dirty="0" smtClean="0"/>
              <a:t> </a:t>
            </a:r>
            <a:r>
              <a:rPr lang="de-DE" dirty="0" err="1" smtClean="0"/>
              <a:t>measures</a:t>
            </a:r>
            <a:r>
              <a:rPr lang="de-DE" dirty="0" smtClean="0"/>
              <a:t>. </a:t>
            </a:r>
            <a:br>
              <a:rPr lang="de-DE" dirty="0" smtClean="0"/>
            </a:br>
            <a:r>
              <a:rPr lang="de-DE" dirty="0" smtClean="0"/>
              <a:t/>
            </a:r>
            <a:br>
              <a:rPr lang="de-DE" dirty="0" smtClean="0"/>
            </a:br>
            <a:r>
              <a:rPr lang="de-DE" dirty="0" smtClean="0"/>
              <a:t>The </a:t>
            </a:r>
            <a:r>
              <a:rPr lang="de-DE" dirty="0" err="1" smtClean="0"/>
              <a:t>security</a:t>
            </a:r>
            <a:r>
              <a:rPr lang="de-DE" dirty="0" smtClean="0"/>
              <a:t> </a:t>
            </a:r>
            <a:r>
              <a:rPr lang="de-DE" dirty="0" err="1" smtClean="0"/>
              <a:t>measure</a:t>
            </a:r>
            <a:r>
              <a:rPr lang="de-DE" dirty="0" smtClean="0"/>
              <a:t> &amp; alternative-phase </a:t>
            </a:r>
            <a:r>
              <a:rPr lang="de-DE" dirty="0" err="1" smtClean="0"/>
              <a:t>refers</a:t>
            </a:r>
            <a:r>
              <a:rPr lang="de-DE" dirty="0" smtClean="0"/>
              <a:t> </a:t>
            </a:r>
            <a:r>
              <a:rPr lang="de-DE" dirty="0" err="1" smtClean="0"/>
              <a:t>to</a:t>
            </a:r>
            <a:r>
              <a:rPr lang="de-DE" dirty="0" smtClean="0"/>
              <a:t> different </a:t>
            </a:r>
            <a:r>
              <a:rPr lang="de-DE" dirty="0" err="1" smtClean="0"/>
              <a:t>approaches</a:t>
            </a:r>
            <a:r>
              <a:rPr lang="de-DE" dirty="0" smtClean="0"/>
              <a:t> </a:t>
            </a:r>
            <a:r>
              <a:rPr lang="de-DE" dirty="0" err="1" smtClean="0"/>
              <a:t>answer</a:t>
            </a:r>
            <a:r>
              <a:rPr lang="de-DE" dirty="0" smtClean="0"/>
              <a:t> </a:t>
            </a:r>
            <a:r>
              <a:rPr lang="de-DE" dirty="0" err="1" smtClean="0"/>
              <a:t>the</a:t>
            </a:r>
            <a:r>
              <a:rPr lang="de-DE" dirty="0" smtClean="0"/>
              <a:t> </a:t>
            </a:r>
            <a:r>
              <a:rPr lang="de-DE" dirty="0" err="1" smtClean="0"/>
              <a:t>security</a:t>
            </a:r>
            <a:r>
              <a:rPr lang="de-DE" dirty="0" smtClean="0"/>
              <a:t> </a:t>
            </a:r>
            <a:r>
              <a:rPr lang="de-DE" dirty="0" err="1" smtClean="0"/>
              <a:t>problem</a:t>
            </a:r>
            <a:r>
              <a:rPr lang="de-DE" dirty="0" smtClean="0"/>
              <a:t>. The </a:t>
            </a:r>
            <a:r>
              <a:rPr lang="de-DE" dirty="0" err="1" smtClean="0"/>
              <a:t>phase</a:t>
            </a:r>
            <a:r>
              <a:rPr lang="de-DE" dirty="0" smtClean="0"/>
              <a:t> </a:t>
            </a:r>
            <a:r>
              <a:rPr lang="de-DE" dirty="0" err="1" smtClean="0"/>
              <a:t>allows</a:t>
            </a:r>
            <a:r>
              <a:rPr lang="de-DE" dirty="0" smtClean="0"/>
              <a:t> </a:t>
            </a:r>
            <a:r>
              <a:rPr lang="de-DE" dirty="0" err="1" smtClean="0"/>
              <a:t>for</a:t>
            </a:r>
            <a:r>
              <a:rPr lang="de-DE" dirty="0" smtClean="0"/>
              <a:t> </a:t>
            </a:r>
            <a:r>
              <a:rPr lang="de-DE" dirty="0" err="1" smtClean="0"/>
              <a:t>you</a:t>
            </a:r>
            <a:r>
              <a:rPr lang="de-DE" dirty="0" smtClean="0"/>
              <a:t> </a:t>
            </a:r>
            <a:r>
              <a:rPr lang="de-DE" dirty="0" err="1" smtClean="0"/>
              <a:t>to</a:t>
            </a:r>
            <a:r>
              <a:rPr lang="de-DE" dirty="0" smtClean="0"/>
              <a:t> </a:t>
            </a:r>
            <a:r>
              <a:rPr lang="de-DE" dirty="0" err="1" smtClean="0"/>
              <a:t>assess</a:t>
            </a:r>
            <a:r>
              <a:rPr lang="de-DE" dirty="0" smtClean="0"/>
              <a:t> not </a:t>
            </a:r>
            <a:r>
              <a:rPr lang="de-DE" dirty="0" err="1" smtClean="0"/>
              <a:t>only</a:t>
            </a:r>
            <a:r>
              <a:rPr lang="de-DE" dirty="0" smtClean="0"/>
              <a:t> </a:t>
            </a:r>
            <a:r>
              <a:rPr lang="de-DE" dirty="0" err="1" smtClean="0"/>
              <a:t>your</a:t>
            </a:r>
            <a:r>
              <a:rPr lang="de-DE" dirty="0" smtClean="0"/>
              <a:t> </a:t>
            </a:r>
            <a:r>
              <a:rPr lang="de-DE" dirty="0" err="1" smtClean="0"/>
              <a:t>security</a:t>
            </a:r>
            <a:r>
              <a:rPr lang="de-DE" dirty="0" smtClean="0"/>
              <a:t> </a:t>
            </a:r>
            <a:r>
              <a:rPr lang="de-DE" dirty="0" err="1" smtClean="0"/>
              <a:t>solution</a:t>
            </a:r>
            <a:r>
              <a:rPr lang="de-DE" dirty="0" smtClean="0"/>
              <a:t>, but also potential alternatives. A </a:t>
            </a:r>
            <a:r>
              <a:rPr lang="de-DE" dirty="0" err="1" smtClean="0"/>
              <a:t>security</a:t>
            </a:r>
            <a:r>
              <a:rPr lang="de-DE" dirty="0" smtClean="0"/>
              <a:t> </a:t>
            </a:r>
            <a:r>
              <a:rPr lang="de-DE" dirty="0" err="1" smtClean="0"/>
              <a:t>measure</a:t>
            </a:r>
            <a:r>
              <a:rPr lang="de-DE" dirty="0" smtClean="0"/>
              <a:t> </a:t>
            </a:r>
            <a:r>
              <a:rPr lang="de-DE" dirty="0" err="1" smtClean="0"/>
              <a:t>is</a:t>
            </a:r>
            <a:r>
              <a:rPr lang="de-DE" dirty="0" smtClean="0"/>
              <a:t> </a:t>
            </a:r>
            <a:r>
              <a:rPr lang="de-DE" dirty="0" err="1" smtClean="0"/>
              <a:t>based</a:t>
            </a:r>
            <a:r>
              <a:rPr lang="de-DE" dirty="0" smtClean="0"/>
              <a:t> on a </a:t>
            </a:r>
            <a:r>
              <a:rPr lang="de-DE" dirty="0" err="1" smtClean="0"/>
              <a:t>choice</a:t>
            </a:r>
            <a:r>
              <a:rPr lang="de-DE" dirty="0" smtClean="0"/>
              <a:t> </a:t>
            </a:r>
            <a:r>
              <a:rPr lang="de-DE" dirty="0" err="1" smtClean="0"/>
              <a:t>between</a:t>
            </a:r>
            <a:r>
              <a:rPr lang="de-DE" dirty="0" smtClean="0"/>
              <a:t> different </a:t>
            </a:r>
            <a:r>
              <a:rPr lang="de-DE" dirty="0" err="1" smtClean="0"/>
              <a:t>approaches</a:t>
            </a:r>
            <a:r>
              <a:rPr lang="de-DE" dirty="0" smtClean="0"/>
              <a:t> </a:t>
            </a:r>
            <a:r>
              <a:rPr lang="de-DE" dirty="0" err="1" smtClean="0"/>
              <a:t>to</a:t>
            </a:r>
            <a:r>
              <a:rPr lang="de-DE" dirty="0" smtClean="0"/>
              <a:t> </a:t>
            </a:r>
            <a:r>
              <a:rPr lang="de-DE" dirty="0" err="1" smtClean="0"/>
              <a:t>increase</a:t>
            </a:r>
            <a:r>
              <a:rPr lang="de-DE" dirty="0" smtClean="0"/>
              <a:t> </a:t>
            </a:r>
            <a:r>
              <a:rPr lang="de-DE" dirty="0" err="1" smtClean="0"/>
              <a:t>security</a:t>
            </a:r>
            <a:r>
              <a:rPr lang="de-DE" dirty="0" smtClean="0"/>
              <a:t>, </a:t>
            </a:r>
            <a:r>
              <a:rPr lang="de-DE" dirty="0" err="1" smtClean="0"/>
              <a:t>meaning</a:t>
            </a:r>
            <a:r>
              <a:rPr lang="de-DE" dirty="0" smtClean="0"/>
              <a:t> </a:t>
            </a:r>
            <a:r>
              <a:rPr lang="de-DE" dirty="0" err="1" smtClean="0"/>
              <a:t>that</a:t>
            </a:r>
            <a:r>
              <a:rPr lang="de-DE" dirty="0" smtClean="0"/>
              <a:t> </a:t>
            </a:r>
            <a:r>
              <a:rPr lang="de-DE" dirty="0" err="1" smtClean="0"/>
              <a:t>almost</a:t>
            </a:r>
            <a:r>
              <a:rPr lang="de-DE" dirty="0" smtClean="0"/>
              <a:t> </a:t>
            </a:r>
            <a:r>
              <a:rPr lang="de-DE" dirty="0" err="1" smtClean="0"/>
              <a:t>any</a:t>
            </a:r>
            <a:r>
              <a:rPr lang="de-DE" dirty="0" smtClean="0"/>
              <a:t> </a:t>
            </a:r>
            <a:r>
              <a:rPr lang="de-DE" dirty="0" err="1" smtClean="0"/>
              <a:t>security-related</a:t>
            </a:r>
            <a:r>
              <a:rPr lang="de-DE" dirty="0" smtClean="0"/>
              <a:t> </a:t>
            </a:r>
            <a:r>
              <a:rPr lang="de-DE" dirty="0" err="1" smtClean="0"/>
              <a:t>decision-making</a:t>
            </a:r>
            <a:r>
              <a:rPr lang="de-DE" dirty="0" smtClean="0"/>
              <a:t> </a:t>
            </a:r>
            <a:r>
              <a:rPr lang="de-DE" dirty="0" err="1" smtClean="0"/>
              <a:t>process</a:t>
            </a:r>
            <a:r>
              <a:rPr lang="de-DE" dirty="0" smtClean="0"/>
              <a:t> </a:t>
            </a:r>
            <a:r>
              <a:rPr lang="de-DE" dirty="0" err="1" smtClean="0"/>
              <a:t>considers</a:t>
            </a:r>
            <a:r>
              <a:rPr lang="de-DE" dirty="0" smtClean="0"/>
              <a:t> a </a:t>
            </a:r>
            <a:r>
              <a:rPr lang="de-DE" dirty="0" err="1" smtClean="0"/>
              <a:t>range</a:t>
            </a:r>
            <a:r>
              <a:rPr lang="de-DE" dirty="0" smtClean="0"/>
              <a:t> </a:t>
            </a:r>
            <a:r>
              <a:rPr lang="de-DE" dirty="0" err="1" smtClean="0"/>
              <a:t>of</a:t>
            </a:r>
            <a:r>
              <a:rPr lang="de-DE" dirty="0" smtClean="0"/>
              <a:t> alternatives </a:t>
            </a:r>
            <a:r>
              <a:rPr lang="de-DE" dirty="0" err="1" smtClean="0"/>
              <a:t>implicitly</a:t>
            </a:r>
            <a:r>
              <a:rPr lang="de-DE" dirty="0" smtClean="0"/>
              <a:t> </a:t>
            </a:r>
            <a:r>
              <a:rPr lang="de-DE" dirty="0" err="1" smtClean="0"/>
              <a:t>or</a:t>
            </a:r>
            <a:r>
              <a:rPr lang="de-DE" dirty="0" smtClean="0"/>
              <a:t> </a:t>
            </a:r>
            <a:r>
              <a:rPr lang="de-DE" dirty="0" err="1" smtClean="0"/>
              <a:t>explicitly</a:t>
            </a:r>
            <a:r>
              <a:rPr lang="de-DE" dirty="0" smtClean="0"/>
              <a:t>. The alternatives </a:t>
            </a:r>
            <a:r>
              <a:rPr lang="de-DE" dirty="0" err="1" smtClean="0"/>
              <a:t>are</a:t>
            </a:r>
            <a:r>
              <a:rPr lang="de-DE" dirty="0" smtClean="0"/>
              <a:t> </a:t>
            </a:r>
            <a:r>
              <a:rPr lang="de-DE" dirty="0" err="1" smtClean="0"/>
              <a:t>identified</a:t>
            </a:r>
            <a:r>
              <a:rPr lang="de-DE" dirty="0" smtClean="0"/>
              <a:t> </a:t>
            </a:r>
            <a:r>
              <a:rPr lang="de-DE" dirty="0" err="1" smtClean="0"/>
              <a:t>or</a:t>
            </a:r>
            <a:r>
              <a:rPr lang="de-DE" dirty="0" smtClean="0"/>
              <a:t> </a:t>
            </a:r>
            <a:r>
              <a:rPr lang="de-DE" dirty="0" err="1" smtClean="0"/>
              <a:t>developed</a:t>
            </a:r>
            <a:r>
              <a:rPr lang="de-DE" dirty="0" smtClean="0"/>
              <a:t> in a </a:t>
            </a:r>
            <a:r>
              <a:rPr lang="de-DE" dirty="0" err="1" smtClean="0"/>
              <a:t>participatory</a:t>
            </a:r>
            <a:r>
              <a:rPr lang="de-DE" dirty="0" smtClean="0"/>
              <a:t> </a:t>
            </a:r>
            <a:r>
              <a:rPr lang="de-DE" dirty="0" err="1" smtClean="0"/>
              <a:t>process</a:t>
            </a:r>
            <a:r>
              <a:rPr lang="de-DE" dirty="0" smtClean="0"/>
              <a:t>, </a:t>
            </a:r>
            <a:r>
              <a:rPr lang="de-DE" dirty="0" err="1" smtClean="0"/>
              <a:t>including</a:t>
            </a:r>
            <a:r>
              <a:rPr lang="de-DE" dirty="0" smtClean="0"/>
              <a:t> </a:t>
            </a:r>
            <a:r>
              <a:rPr lang="de-DE" dirty="0" err="1" smtClean="0"/>
              <a:t>experts</a:t>
            </a:r>
            <a:r>
              <a:rPr lang="de-DE" dirty="0" smtClean="0"/>
              <a:t> </a:t>
            </a:r>
            <a:r>
              <a:rPr lang="de-DE" dirty="0" err="1" smtClean="0"/>
              <a:t>and</a:t>
            </a:r>
            <a:r>
              <a:rPr lang="de-DE" dirty="0" smtClean="0"/>
              <a:t> </a:t>
            </a:r>
            <a:r>
              <a:rPr lang="de-DE" dirty="0" err="1" smtClean="0"/>
              <a:t>stakeholders</a:t>
            </a:r>
            <a:r>
              <a:rPr lang="de-DE" dirty="0" smtClean="0"/>
              <a:t>, </a:t>
            </a:r>
            <a:r>
              <a:rPr lang="de-DE" dirty="0" err="1" smtClean="0"/>
              <a:t>who</a:t>
            </a:r>
            <a:r>
              <a:rPr lang="de-DE" dirty="0" smtClean="0"/>
              <a:t> </a:t>
            </a:r>
            <a:r>
              <a:rPr lang="de-DE" dirty="0" err="1" smtClean="0"/>
              <a:t>are</a:t>
            </a:r>
            <a:r>
              <a:rPr lang="de-DE" dirty="0" smtClean="0"/>
              <a:t> </a:t>
            </a:r>
            <a:r>
              <a:rPr lang="de-DE" dirty="0" err="1" smtClean="0"/>
              <a:t>informed</a:t>
            </a:r>
            <a:r>
              <a:rPr lang="de-DE" dirty="0" smtClean="0"/>
              <a:t> </a:t>
            </a:r>
            <a:r>
              <a:rPr lang="de-DE" dirty="0" err="1" smtClean="0"/>
              <a:t>about</a:t>
            </a:r>
            <a:r>
              <a:rPr lang="de-DE" dirty="0" smtClean="0"/>
              <a:t> </a:t>
            </a:r>
            <a:r>
              <a:rPr lang="de-DE" dirty="0" err="1" smtClean="0"/>
              <a:t>the</a:t>
            </a:r>
            <a:r>
              <a:rPr lang="de-DE" dirty="0" smtClean="0"/>
              <a:t> </a:t>
            </a:r>
            <a:r>
              <a:rPr lang="de-DE" dirty="0" err="1" smtClean="0"/>
              <a:t>security</a:t>
            </a:r>
            <a:r>
              <a:rPr lang="de-DE" dirty="0" smtClean="0"/>
              <a:t> </a:t>
            </a:r>
            <a:r>
              <a:rPr lang="de-DE" dirty="0" err="1" smtClean="0"/>
              <a:t>problem</a:t>
            </a:r>
            <a:r>
              <a:rPr lang="de-DE" dirty="0" smtClean="0"/>
              <a:t>. Thus, </a:t>
            </a:r>
            <a:r>
              <a:rPr lang="de-DE" dirty="0" err="1" smtClean="0"/>
              <a:t>the</a:t>
            </a:r>
            <a:r>
              <a:rPr lang="de-DE" dirty="0" smtClean="0"/>
              <a:t> </a:t>
            </a:r>
            <a:r>
              <a:rPr lang="de-DE" dirty="0" err="1" smtClean="0"/>
              <a:t>phase</a:t>
            </a:r>
            <a:r>
              <a:rPr lang="de-DE" dirty="0" smtClean="0"/>
              <a:t> will </a:t>
            </a:r>
            <a:r>
              <a:rPr lang="de-DE" dirty="0" err="1" smtClean="0"/>
              <a:t>help</a:t>
            </a:r>
            <a:r>
              <a:rPr lang="de-DE" dirty="0" smtClean="0"/>
              <a:t> </a:t>
            </a:r>
            <a:r>
              <a:rPr lang="de-DE" dirty="0" err="1" smtClean="0"/>
              <a:t>to</a:t>
            </a:r>
            <a:r>
              <a:rPr lang="de-DE" dirty="0" smtClean="0"/>
              <a:t> </a:t>
            </a:r>
            <a:r>
              <a:rPr lang="de-DE" dirty="0" err="1" smtClean="0"/>
              <a:t>make</a:t>
            </a:r>
            <a:r>
              <a:rPr lang="de-DE" dirty="0" smtClean="0"/>
              <a:t> </a:t>
            </a:r>
            <a:r>
              <a:rPr lang="de-DE" dirty="0" err="1" smtClean="0"/>
              <a:t>you</a:t>
            </a:r>
            <a:r>
              <a:rPr lang="de-DE" dirty="0" smtClean="0"/>
              <a:t> </a:t>
            </a:r>
            <a:r>
              <a:rPr lang="de-DE" dirty="0" err="1" smtClean="0"/>
              <a:t>aware</a:t>
            </a:r>
            <a:r>
              <a:rPr lang="de-DE" dirty="0" smtClean="0"/>
              <a:t> </a:t>
            </a:r>
            <a:r>
              <a:rPr lang="de-DE" dirty="0" err="1" smtClean="0"/>
              <a:t>of</a:t>
            </a:r>
            <a:r>
              <a:rPr lang="de-DE" dirty="0" smtClean="0"/>
              <a:t> </a:t>
            </a:r>
            <a:r>
              <a:rPr lang="de-DE" dirty="0" err="1" smtClean="0"/>
              <a:t>the</a:t>
            </a:r>
            <a:r>
              <a:rPr lang="de-DE" dirty="0" smtClean="0"/>
              <a:t> positives </a:t>
            </a:r>
            <a:r>
              <a:rPr lang="de-DE" dirty="0" err="1" smtClean="0"/>
              <a:t>and</a:t>
            </a:r>
            <a:r>
              <a:rPr lang="de-DE" dirty="0" smtClean="0"/>
              <a:t> negatives </a:t>
            </a:r>
            <a:r>
              <a:rPr lang="de-DE" dirty="0" err="1" smtClean="0"/>
              <a:t>of</a:t>
            </a:r>
            <a:r>
              <a:rPr lang="de-DE" dirty="0" smtClean="0"/>
              <a:t> </a:t>
            </a:r>
            <a:r>
              <a:rPr lang="de-DE" dirty="0" err="1" smtClean="0"/>
              <a:t>the</a:t>
            </a:r>
            <a:r>
              <a:rPr lang="de-DE" dirty="0" smtClean="0"/>
              <a:t> </a:t>
            </a:r>
            <a:r>
              <a:rPr lang="de-DE" dirty="0" err="1" smtClean="0"/>
              <a:t>initially</a:t>
            </a:r>
            <a:r>
              <a:rPr lang="de-DE" dirty="0" smtClean="0"/>
              <a:t> </a:t>
            </a:r>
            <a:r>
              <a:rPr lang="de-DE" dirty="0" err="1" smtClean="0"/>
              <a:t>proposed</a:t>
            </a:r>
            <a:r>
              <a:rPr lang="de-DE" dirty="0" smtClean="0"/>
              <a:t> </a:t>
            </a:r>
            <a:r>
              <a:rPr lang="de-DE" dirty="0" err="1" smtClean="0"/>
              <a:t>security</a:t>
            </a:r>
            <a:r>
              <a:rPr lang="de-DE" dirty="0" smtClean="0"/>
              <a:t> </a:t>
            </a:r>
            <a:r>
              <a:rPr lang="de-DE" dirty="0" err="1" smtClean="0"/>
              <a:t>measure</a:t>
            </a:r>
            <a:r>
              <a:rPr lang="de-DE" dirty="0" smtClean="0"/>
              <a:t>, </a:t>
            </a:r>
            <a:r>
              <a:rPr lang="de-DE" dirty="0" err="1" smtClean="0"/>
              <a:t>while</a:t>
            </a:r>
            <a:r>
              <a:rPr lang="de-DE" dirty="0" smtClean="0"/>
              <a:t> </a:t>
            </a:r>
            <a:r>
              <a:rPr lang="de-DE" dirty="0" err="1" smtClean="0"/>
              <a:t>it</a:t>
            </a:r>
            <a:r>
              <a:rPr lang="de-DE" dirty="0" smtClean="0"/>
              <a:t> also </a:t>
            </a:r>
            <a:r>
              <a:rPr lang="de-DE" dirty="0" err="1" smtClean="0"/>
              <a:t>helps</a:t>
            </a:r>
            <a:r>
              <a:rPr lang="de-DE" dirty="0" smtClean="0"/>
              <a:t> </a:t>
            </a:r>
            <a:r>
              <a:rPr lang="de-DE" dirty="0" err="1" smtClean="0"/>
              <a:t>to</a:t>
            </a:r>
            <a:r>
              <a:rPr lang="de-DE" dirty="0" smtClean="0"/>
              <a:t> </a:t>
            </a:r>
            <a:r>
              <a:rPr lang="de-DE" dirty="0" err="1" smtClean="0"/>
              <a:t>clarify</a:t>
            </a:r>
            <a:r>
              <a:rPr lang="de-DE" dirty="0" smtClean="0"/>
              <a:t> </a:t>
            </a:r>
            <a:r>
              <a:rPr lang="de-DE" dirty="0" err="1" smtClean="0"/>
              <a:t>and</a:t>
            </a:r>
            <a:r>
              <a:rPr lang="de-DE" dirty="0" smtClean="0"/>
              <a:t> </a:t>
            </a:r>
            <a:r>
              <a:rPr lang="de-DE" dirty="0" err="1" smtClean="0"/>
              <a:t>sensitize</a:t>
            </a:r>
            <a:r>
              <a:rPr lang="de-DE" dirty="0" smtClean="0"/>
              <a:t> </a:t>
            </a:r>
            <a:r>
              <a:rPr lang="de-DE" dirty="0" err="1" smtClean="0"/>
              <a:t>the</a:t>
            </a:r>
            <a:r>
              <a:rPr lang="de-DE" dirty="0" smtClean="0"/>
              <a:t> different </a:t>
            </a:r>
            <a:r>
              <a:rPr lang="de-DE" dirty="0" err="1" smtClean="0"/>
              <a:t>approaches</a:t>
            </a:r>
            <a:r>
              <a:rPr lang="de-DE" dirty="0" smtClean="0"/>
              <a:t> </a:t>
            </a:r>
            <a:r>
              <a:rPr lang="de-DE" dirty="0" err="1" smtClean="0"/>
              <a:t>of</a:t>
            </a:r>
            <a:r>
              <a:rPr lang="de-DE" dirty="0" smtClean="0"/>
              <a:t> </a:t>
            </a:r>
            <a:r>
              <a:rPr lang="de-DE" dirty="0" err="1" smtClean="0"/>
              <a:t>mitigating</a:t>
            </a:r>
            <a:r>
              <a:rPr lang="de-DE" dirty="0" smtClean="0"/>
              <a:t> </a:t>
            </a:r>
            <a:r>
              <a:rPr lang="de-DE" dirty="0" err="1" smtClean="0"/>
              <a:t>the</a:t>
            </a:r>
            <a:r>
              <a:rPr lang="de-DE" dirty="0" smtClean="0"/>
              <a:t> </a:t>
            </a:r>
            <a:r>
              <a:rPr lang="de-DE" dirty="0" err="1" smtClean="0"/>
              <a:t>challenge</a:t>
            </a:r>
            <a:r>
              <a:rPr lang="de-DE" dirty="0" smtClean="0"/>
              <a:t> </a:t>
            </a:r>
            <a:r>
              <a:rPr lang="de-DE" dirty="0" err="1" smtClean="0"/>
              <a:t>of</a:t>
            </a:r>
            <a:r>
              <a:rPr lang="de-DE" dirty="0" smtClean="0"/>
              <a:t> </a:t>
            </a:r>
            <a:r>
              <a:rPr lang="de-DE" dirty="0" err="1" smtClean="0"/>
              <a:t>the</a:t>
            </a:r>
            <a:r>
              <a:rPr lang="de-DE" dirty="0" smtClean="0"/>
              <a:t> </a:t>
            </a:r>
            <a:r>
              <a:rPr lang="de-DE" dirty="0" err="1" smtClean="0"/>
              <a:t>security</a:t>
            </a:r>
            <a:r>
              <a:rPr lang="de-DE" dirty="0" smtClean="0"/>
              <a:t> </a:t>
            </a:r>
            <a:r>
              <a:rPr lang="de-DE" dirty="0" err="1" smtClean="0"/>
              <a:t>problem</a:t>
            </a:r>
            <a:r>
              <a:rPr lang="de-DE" dirty="0" smtClean="0"/>
              <a:t>.</a:t>
            </a:r>
          </a:p>
          <a:p>
            <a:endParaRPr lang="de-DE" dirty="0"/>
          </a:p>
        </p:txBody>
      </p:sp>
      <p:sp>
        <p:nvSpPr>
          <p:cNvPr id="4" name="Foliennummernplatzhalter 3"/>
          <p:cNvSpPr>
            <a:spLocks noGrp="1"/>
          </p:cNvSpPr>
          <p:nvPr>
            <p:ph type="sldNum" sz="quarter" idx="10"/>
          </p:nvPr>
        </p:nvSpPr>
        <p:spPr/>
        <p:txBody>
          <a:bodyPr/>
          <a:lstStyle/>
          <a:p>
            <a:fld id="{BB602ED1-9E68-BE4C-B420-CAE2EC9D46E7}" type="slidenum">
              <a:rPr lang="de-DE" smtClean="0"/>
              <a:t>8</a:t>
            </a:fld>
            <a:endParaRPr lang="de-DE"/>
          </a:p>
        </p:txBody>
      </p:sp>
    </p:spTree>
    <p:extLst>
      <p:ext uri="{BB962C8B-B14F-4D97-AF65-F5344CB8AC3E}">
        <p14:creationId xmlns:p14="http://schemas.microsoft.com/office/powerpoint/2010/main" val="209757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4088" y="685800"/>
            <a:ext cx="4951412" cy="3429000"/>
          </a:xfrm>
        </p:spPr>
      </p:sp>
      <p:sp>
        <p:nvSpPr>
          <p:cNvPr id="3" name="Notizenplatzhalter 2"/>
          <p:cNvSpPr>
            <a:spLocks noGrp="1"/>
          </p:cNvSpPr>
          <p:nvPr>
            <p:ph type="body" idx="1"/>
          </p:nvPr>
        </p:nvSpPr>
        <p:spPr/>
        <p:txBody>
          <a:bodyPr/>
          <a:lstStyle/>
          <a:p>
            <a:r>
              <a:rPr lang="de-DE" b="1" dirty="0" smtClean="0"/>
              <a:t>Multi-</a:t>
            </a:r>
            <a:r>
              <a:rPr lang="de-DE" b="1" dirty="0" err="1" smtClean="0"/>
              <a:t>Criteria</a:t>
            </a:r>
            <a:r>
              <a:rPr lang="de-DE" b="1" dirty="0" smtClean="0"/>
              <a:t> Assessment</a:t>
            </a:r>
          </a:p>
          <a:p>
            <a:r>
              <a:rPr lang="de-DE" dirty="0" smtClean="0"/>
              <a:t>The </a:t>
            </a:r>
            <a:r>
              <a:rPr lang="de-DE" dirty="0" err="1" smtClean="0"/>
              <a:t>assessment</a:t>
            </a:r>
            <a:r>
              <a:rPr lang="de-DE" dirty="0" smtClean="0"/>
              <a:t> </a:t>
            </a:r>
            <a:r>
              <a:rPr lang="de-DE" dirty="0" err="1" smtClean="0"/>
              <a:t>phase</a:t>
            </a:r>
            <a:r>
              <a:rPr lang="de-DE" dirty="0" smtClean="0"/>
              <a:t> </a:t>
            </a:r>
            <a:r>
              <a:rPr lang="de-DE" dirty="0" err="1" smtClean="0"/>
              <a:t>is</a:t>
            </a:r>
            <a:r>
              <a:rPr lang="de-DE" dirty="0" smtClean="0"/>
              <a:t> </a:t>
            </a:r>
            <a:r>
              <a:rPr lang="de-DE" dirty="0" err="1" smtClean="0"/>
              <a:t>the</a:t>
            </a:r>
            <a:r>
              <a:rPr lang="de-DE" dirty="0" smtClean="0"/>
              <a:t> final </a:t>
            </a:r>
            <a:r>
              <a:rPr lang="de-DE" dirty="0" err="1" smtClean="0"/>
              <a:t>phase</a:t>
            </a:r>
            <a:r>
              <a:rPr lang="de-DE" dirty="0" smtClean="0"/>
              <a:t> </a:t>
            </a:r>
            <a:r>
              <a:rPr lang="de-DE" dirty="0" err="1" smtClean="0"/>
              <a:t>of</a:t>
            </a:r>
            <a:r>
              <a:rPr lang="de-DE" dirty="0" smtClean="0"/>
              <a:t> </a:t>
            </a:r>
            <a:r>
              <a:rPr lang="de-DE" dirty="0" err="1" smtClean="0"/>
              <a:t>the</a:t>
            </a:r>
            <a:r>
              <a:rPr lang="de-DE" dirty="0" smtClean="0"/>
              <a:t> DESSI </a:t>
            </a:r>
            <a:r>
              <a:rPr lang="de-DE" dirty="0" err="1" smtClean="0"/>
              <a:t>process</a:t>
            </a:r>
            <a:r>
              <a:rPr lang="de-DE" dirty="0" smtClean="0"/>
              <a:t>. </a:t>
            </a:r>
            <a:r>
              <a:rPr lang="de-DE" dirty="0" err="1" smtClean="0"/>
              <a:t>It</a:t>
            </a:r>
            <a:r>
              <a:rPr lang="de-DE" dirty="0" smtClean="0"/>
              <a:t> </a:t>
            </a:r>
            <a:r>
              <a:rPr lang="de-DE" dirty="0" err="1" smtClean="0"/>
              <a:t>is</a:t>
            </a:r>
            <a:r>
              <a:rPr lang="de-DE" dirty="0" smtClean="0"/>
              <a:t> an </a:t>
            </a:r>
            <a:r>
              <a:rPr lang="de-DE" dirty="0" err="1" smtClean="0"/>
              <a:t>elaborate</a:t>
            </a:r>
            <a:r>
              <a:rPr lang="de-DE" dirty="0" smtClean="0"/>
              <a:t> </a:t>
            </a:r>
            <a:r>
              <a:rPr lang="de-DE" dirty="0" err="1" smtClean="0"/>
              <a:t>workshop</a:t>
            </a:r>
            <a:r>
              <a:rPr lang="de-DE" dirty="0" smtClean="0"/>
              <a:t> </a:t>
            </a:r>
            <a:r>
              <a:rPr lang="de-DE" dirty="0" err="1" smtClean="0"/>
              <a:t>assessing</a:t>
            </a:r>
            <a:r>
              <a:rPr lang="de-DE" dirty="0" smtClean="0"/>
              <a:t> </a:t>
            </a:r>
            <a:r>
              <a:rPr lang="de-DE" dirty="0" err="1" smtClean="0"/>
              <a:t>the</a:t>
            </a:r>
            <a:r>
              <a:rPr lang="de-DE" dirty="0" smtClean="0"/>
              <a:t> different </a:t>
            </a:r>
            <a:r>
              <a:rPr lang="de-DE" dirty="0" err="1" smtClean="0"/>
              <a:t>measures</a:t>
            </a:r>
            <a:r>
              <a:rPr lang="de-DE" dirty="0" smtClean="0"/>
              <a:t> </a:t>
            </a:r>
            <a:r>
              <a:rPr lang="de-DE" dirty="0" err="1" smtClean="0"/>
              <a:t>and</a:t>
            </a:r>
            <a:r>
              <a:rPr lang="de-DE" dirty="0" smtClean="0"/>
              <a:t> alternatives in </a:t>
            </a:r>
            <a:r>
              <a:rPr lang="de-DE" dirty="0" err="1" smtClean="0"/>
              <a:t>relation</a:t>
            </a:r>
            <a:r>
              <a:rPr lang="de-DE" dirty="0" smtClean="0"/>
              <a:t> </a:t>
            </a:r>
            <a:r>
              <a:rPr lang="de-DE" dirty="0" err="1" smtClean="0"/>
              <a:t>to</a:t>
            </a:r>
            <a:r>
              <a:rPr lang="de-DE" dirty="0" smtClean="0"/>
              <a:t> </a:t>
            </a:r>
            <a:r>
              <a:rPr lang="de-DE" dirty="0" err="1" smtClean="0"/>
              <a:t>the</a:t>
            </a:r>
            <a:r>
              <a:rPr lang="de-DE" dirty="0" smtClean="0"/>
              <a:t> </a:t>
            </a:r>
            <a:r>
              <a:rPr lang="de-DE" dirty="0" err="1" smtClean="0"/>
              <a:t>security</a:t>
            </a:r>
            <a:r>
              <a:rPr lang="de-DE" dirty="0" smtClean="0"/>
              <a:t> </a:t>
            </a:r>
            <a:r>
              <a:rPr lang="de-DE" dirty="0" err="1" smtClean="0"/>
              <a:t>problem</a:t>
            </a:r>
            <a:r>
              <a:rPr lang="de-DE" dirty="0" smtClean="0"/>
              <a:t>.</a:t>
            </a:r>
            <a:br>
              <a:rPr lang="de-DE" dirty="0" smtClean="0"/>
            </a:br>
            <a:r>
              <a:rPr lang="de-DE" dirty="0" smtClean="0"/>
              <a:t/>
            </a:r>
            <a:br>
              <a:rPr lang="de-DE" dirty="0" smtClean="0"/>
            </a:br>
            <a:r>
              <a:rPr lang="de-DE" dirty="0" smtClean="0"/>
              <a:t>The </a:t>
            </a:r>
            <a:r>
              <a:rPr lang="de-DE" dirty="0" err="1" smtClean="0"/>
              <a:t>assessment</a:t>
            </a:r>
            <a:r>
              <a:rPr lang="de-DE" dirty="0" smtClean="0"/>
              <a:t> </a:t>
            </a:r>
            <a:r>
              <a:rPr lang="de-DE" dirty="0" err="1" smtClean="0"/>
              <a:t>process</a:t>
            </a:r>
            <a:r>
              <a:rPr lang="de-DE" dirty="0" smtClean="0"/>
              <a:t> </a:t>
            </a:r>
            <a:r>
              <a:rPr lang="de-DE" dirty="0" err="1" smtClean="0"/>
              <a:t>consists</a:t>
            </a:r>
            <a:r>
              <a:rPr lang="de-DE" dirty="0" smtClean="0"/>
              <a:t> </a:t>
            </a:r>
            <a:r>
              <a:rPr lang="de-DE" dirty="0" err="1" smtClean="0"/>
              <a:t>of</a:t>
            </a:r>
            <a:r>
              <a:rPr lang="de-DE" dirty="0" smtClean="0"/>
              <a:t> multiple </a:t>
            </a:r>
            <a:r>
              <a:rPr lang="de-DE" dirty="0" err="1" smtClean="0"/>
              <a:t>dimensions</a:t>
            </a:r>
            <a:r>
              <a:rPr lang="de-DE" dirty="0" smtClean="0"/>
              <a:t> </a:t>
            </a:r>
            <a:r>
              <a:rPr lang="de-DE" dirty="0" err="1" smtClean="0"/>
              <a:t>provided</a:t>
            </a:r>
            <a:r>
              <a:rPr lang="de-DE" dirty="0" smtClean="0"/>
              <a:t> </a:t>
            </a:r>
            <a:r>
              <a:rPr lang="de-DE" dirty="0" err="1" smtClean="0"/>
              <a:t>by</a:t>
            </a:r>
            <a:r>
              <a:rPr lang="de-DE" dirty="0" smtClean="0"/>
              <a:t> </a:t>
            </a:r>
            <a:r>
              <a:rPr lang="de-DE" dirty="0" err="1" smtClean="0"/>
              <a:t>the</a:t>
            </a:r>
            <a:r>
              <a:rPr lang="de-DE" dirty="0" smtClean="0"/>
              <a:t> DESSI </a:t>
            </a:r>
            <a:r>
              <a:rPr lang="de-DE" dirty="0" err="1" smtClean="0"/>
              <a:t>handbook</a:t>
            </a:r>
            <a:r>
              <a:rPr lang="de-DE" dirty="0" smtClean="0"/>
              <a:t>. </a:t>
            </a:r>
            <a:r>
              <a:rPr lang="de-DE" dirty="0" err="1" smtClean="0"/>
              <a:t>Each</a:t>
            </a:r>
            <a:r>
              <a:rPr lang="de-DE" dirty="0" smtClean="0"/>
              <a:t> </a:t>
            </a:r>
            <a:r>
              <a:rPr lang="de-DE" dirty="0" err="1" smtClean="0"/>
              <a:t>of</a:t>
            </a:r>
            <a:r>
              <a:rPr lang="de-DE" dirty="0" smtClean="0"/>
              <a:t> </a:t>
            </a:r>
            <a:r>
              <a:rPr lang="de-DE" dirty="0" err="1" smtClean="0"/>
              <a:t>these</a:t>
            </a:r>
            <a:r>
              <a:rPr lang="de-DE" dirty="0" smtClean="0"/>
              <a:t> </a:t>
            </a:r>
            <a:r>
              <a:rPr lang="de-DE" dirty="0" err="1" smtClean="0"/>
              <a:t>dimensions</a:t>
            </a:r>
            <a:r>
              <a:rPr lang="de-DE" dirty="0" smtClean="0"/>
              <a:t> </a:t>
            </a:r>
            <a:r>
              <a:rPr lang="de-DE" dirty="0" err="1" smtClean="0"/>
              <a:t>is</a:t>
            </a:r>
            <a:r>
              <a:rPr lang="de-DE" dirty="0" smtClean="0"/>
              <a:t> </a:t>
            </a:r>
            <a:r>
              <a:rPr lang="de-DE" dirty="0" err="1" smtClean="0"/>
              <a:t>itemized</a:t>
            </a:r>
            <a:r>
              <a:rPr lang="de-DE" dirty="0" smtClean="0"/>
              <a:t> </a:t>
            </a:r>
            <a:r>
              <a:rPr lang="de-DE" dirty="0" err="1" smtClean="0"/>
              <a:t>using</a:t>
            </a:r>
            <a:r>
              <a:rPr lang="de-DE" dirty="0" smtClean="0"/>
              <a:t> a </a:t>
            </a:r>
            <a:r>
              <a:rPr lang="de-DE" dirty="0" err="1" smtClean="0"/>
              <a:t>number</a:t>
            </a:r>
            <a:r>
              <a:rPr lang="de-DE" dirty="0" smtClean="0"/>
              <a:t> </a:t>
            </a:r>
            <a:r>
              <a:rPr lang="de-DE" dirty="0" err="1" smtClean="0"/>
              <a:t>of</a:t>
            </a:r>
            <a:r>
              <a:rPr lang="de-DE" dirty="0" smtClean="0"/>
              <a:t> operational </a:t>
            </a:r>
            <a:r>
              <a:rPr lang="de-DE" dirty="0" err="1" smtClean="0"/>
              <a:t>criteria</a:t>
            </a:r>
            <a:r>
              <a:rPr lang="de-DE" dirty="0" smtClean="0"/>
              <a:t> </a:t>
            </a:r>
            <a:r>
              <a:rPr lang="de-DE" dirty="0" err="1" smtClean="0"/>
              <a:t>to</a:t>
            </a:r>
            <a:r>
              <a:rPr lang="de-DE" dirty="0" smtClean="0"/>
              <a:t> </a:t>
            </a:r>
            <a:r>
              <a:rPr lang="de-DE" dirty="0" err="1" smtClean="0"/>
              <a:t>closely</a:t>
            </a:r>
            <a:r>
              <a:rPr lang="de-DE" dirty="0" smtClean="0"/>
              <a:t> </a:t>
            </a:r>
            <a:r>
              <a:rPr lang="de-DE" dirty="0" err="1" smtClean="0"/>
              <a:t>scrutinize</a:t>
            </a:r>
            <a:r>
              <a:rPr lang="de-DE" dirty="0" smtClean="0"/>
              <a:t> </a:t>
            </a:r>
            <a:r>
              <a:rPr lang="de-DE" dirty="0" err="1" smtClean="0"/>
              <a:t>the</a:t>
            </a:r>
            <a:r>
              <a:rPr lang="de-DE" dirty="0" smtClean="0"/>
              <a:t> </a:t>
            </a:r>
            <a:r>
              <a:rPr lang="de-DE" dirty="0" err="1" smtClean="0"/>
              <a:t>security</a:t>
            </a:r>
            <a:r>
              <a:rPr lang="de-DE" dirty="0" smtClean="0"/>
              <a:t> </a:t>
            </a:r>
            <a:r>
              <a:rPr lang="de-DE" dirty="0" err="1" smtClean="0"/>
              <a:t>measure</a:t>
            </a:r>
            <a:r>
              <a:rPr lang="de-DE" dirty="0" smtClean="0"/>
              <a:t> </a:t>
            </a:r>
            <a:r>
              <a:rPr lang="de-DE" dirty="0" err="1" smtClean="0"/>
              <a:t>or</a:t>
            </a:r>
            <a:r>
              <a:rPr lang="de-DE" dirty="0" smtClean="0"/>
              <a:t> </a:t>
            </a:r>
            <a:r>
              <a:rPr lang="de-DE" dirty="0" err="1" smtClean="0"/>
              <a:t>security</a:t>
            </a:r>
            <a:r>
              <a:rPr lang="de-DE" dirty="0" smtClean="0"/>
              <a:t> </a:t>
            </a:r>
            <a:r>
              <a:rPr lang="de-DE" dirty="0" err="1" smtClean="0"/>
              <a:t>problem</a:t>
            </a:r>
            <a:r>
              <a:rPr lang="de-DE" dirty="0" smtClean="0"/>
              <a:t> </a:t>
            </a:r>
            <a:r>
              <a:rPr lang="de-DE" dirty="0" err="1" smtClean="0"/>
              <a:t>within</a:t>
            </a:r>
            <a:r>
              <a:rPr lang="de-DE" dirty="0" smtClean="0"/>
              <a:t> a </a:t>
            </a:r>
            <a:r>
              <a:rPr lang="de-DE" dirty="0" err="1" smtClean="0"/>
              <a:t>specific</a:t>
            </a:r>
            <a:r>
              <a:rPr lang="de-DE" dirty="0" smtClean="0"/>
              <a:t> </a:t>
            </a:r>
            <a:r>
              <a:rPr lang="de-DE" dirty="0" err="1" smtClean="0"/>
              <a:t>frame</a:t>
            </a:r>
            <a:r>
              <a:rPr lang="de-DE" dirty="0" smtClean="0"/>
              <a:t> </a:t>
            </a:r>
            <a:r>
              <a:rPr lang="de-DE" dirty="0" err="1" smtClean="0"/>
              <a:t>of</a:t>
            </a:r>
            <a:r>
              <a:rPr lang="de-DE" dirty="0" smtClean="0"/>
              <a:t> </a:t>
            </a:r>
            <a:r>
              <a:rPr lang="de-DE" dirty="0" err="1" smtClean="0"/>
              <a:t>reference</a:t>
            </a:r>
            <a:r>
              <a:rPr lang="de-DE" dirty="0" smtClean="0"/>
              <a:t> (legal, </a:t>
            </a:r>
            <a:r>
              <a:rPr lang="de-DE" dirty="0" err="1" smtClean="0"/>
              <a:t>political</a:t>
            </a:r>
            <a:r>
              <a:rPr lang="de-DE" dirty="0" smtClean="0"/>
              <a:t>, </a:t>
            </a:r>
            <a:r>
              <a:rPr lang="de-DE" dirty="0" err="1" smtClean="0"/>
              <a:t>social</a:t>
            </a:r>
            <a:r>
              <a:rPr lang="de-DE" dirty="0" smtClean="0"/>
              <a:t>, etc.) In </a:t>
            </a:r>
            <a:r>
              <a:rPr lang="de-DE" dirty="0" err="1" smtClean="0"/>
              <a:t>doing</a:t>
            </a:r>
            <a:r>
              <a:rPr lang="de-DE" dirty="0" smtClean="0"/>
              <a:t> so, </a:t>
            </a:r>
            <a:r>
              <a:rPr lang="de-DE" dirty="0" err="1" smtClean="0"/>
              <a:t>the</a:t>
            </a:r>
            <a:r>
              <a:rPr lang="de-DE" dirty="0" smtClean="0"/>
              <a:t> </a:t>
            </a:r>
            <a:r>
              <a:rPr lang="de-DE" dirty="0" err="1" smtClean="0"/>
              <a:t>topic</a:t>
            </a:r>
            <a:r>
              <a:rPr lang="de-DE" dirty="0" smtClean="0"/>
              <a:t> </a:t>
            </a:r>
            <a:r>
              <a:rPr lang="de-DE" dirty="0" err="1" smtClean="0"/>
              <a:t>under</a:t>
            </a:r>
            <a:r>
              <a:rPr lang="de-DE" dirty="0" smtClean="0"/>
              <a:t> </a:t>
            </a:r>
            <a:r>
              <a:rPr lang="de-DE" dirty="0" err="1" smtClean="0"/>
              <a:t>investigation</a:t>
            </a:r>
            <a:r>
              <a:rPr lang="de-DE" dirty="0" smtClean="0"/>
              <a:t> </a:t>
            </a:r>
            <a:r>
              <a:rPr lang="de-DE" dirty="0" err="1" smtClean="0"/>
              <a:t>unfolds</a:t>
            </a:r>
            <a:r>
              <a:rPr lang="de-DE" dirty="0" smtClean="0"/>
              <a:t> </a:t>
            </a:r>
            <a:r>
              <a:rPr lang="de-DE" dirty="0" err="1" smtClean="0"/>
              <a:t>is</a:t>
            </a:r>
            <a:r>
              <a:rPr lang="de-DE" dirty="0" smtClean="0"/>
              <a:t> </a:t>
            </a:r>
            <a:r>
              <a:rPr lang="de-DE" dirty="0" err="1" smtClean="0"/>
              <a:t>multidimensionality</a:t>
            </a:r>
            <a:r>
              <a:rPr lang="de-DE" dirty="0" smtClean="0"/>
              <a:t>. This final </a:t>
            </a:r>
            <a:r>
              <a:rPr lang="de-DE" dirty="0" err="1" smtClean="0"/>
              <a:t>phase</a:t>
            </a:r>
            <a:r>
              <a:rPr lang="de-DE" dirty="0" smtClean="0"/>
              <a:t> </a:t>
            </a:r>
            <a:r>
              <a:rPr lang="de-DE" dirty="0" err="1" smtClean="0"/>
              <a:t>consists</a:t>
            </a:r>
            <a:r>
              <a:rPr lang="de-DE" dirty="0" smtClean="0"/>
              <a:t> </a:t>
            </a:r>
            <a:r>
              <a:rPr lang="de-DE" dirty="0" err="1" smtClean="0"/>
              <a:t>of</a:t>
            </a:r>
            <a:r>
              <a:rPr lang="de-DE" dirty="0" smtClean="0"/>
              <a:t> </a:t>
            </a:r>
            <a:r>
              <a:rPr lang="de-DE" dirty="0" err="1" smtClean="0"/>
              <a:t>both</a:t>
            </a:r>
            <a:r>
              <a:rPr lang="de-DE" dirty="0" smtClean="0"/>
              <a:t>, a qualitative </a:t>
            </a:r>
            <a:r>
              <a:rPr lang="de-DE" dirty="0" err="1" smtClean="0"/>
              <a:t>and</a:t>
            </a:r>
            <a:r>
              <a:rPr lang="de-DE" dirty="0" smtClean="0"/>
              <a:t> a quantitative </a:t>
            </a:r>
            <a:r>
              <a:rPr lang="de-DE" dirty="0" err="1" smtClean="0"/>
              <a:t>assessment</a:t>
            </a:r>
            <a:r>
              <a:rPr lang="de-DE" dirty="0" smtClean="0"/>
              <a:t>. The qualitative </a:t>
            </a:r>
            <a:r>
              <a:rPr lang="de-DE" dirty="0" err="1" smtClean="0"/>
              <a:t>assessment</a:t>
            </a:r>
            <a:r>
              <a:rPr lang="de-DE" dirty="0" smtClean="0"/>
              <a:t> </a:t>
            </a:r>
            <a:r>
              <a:rPr lang="de-DE" dirty="0" err="1" smtClean="0"/>
              <a:t>reflects</a:t>
            </a:r>
            <a:r>
              <a:rPr lang="de-DE" dirty="0" smtClean="0"/>
              <a:t> </a:t>
            </a:r>
            <a:r>
              <a:rPr lang="de-DE" dirty="0" err="1" smtClean="0"/>
              <a:t>the</a:t>
            </a:r>
            <a:r>
              <a:rPr lang="de-DE" dirty="0" smtClean="0"/>
              <a:t> </a:t>
            </a:r>
            <a:r>
              <a:rPr lang="de-DE" dirty="0" err="1" smtClean="0"/>
              <a:t>diversity</a:t>
            </a:r>
            <a:r>
              <a:rPr lang="de-DE" dirty="0" smtClean="0"/>
              <a:t> </a:t>
            </a:r>
            <a:r>
              <a:rPr lang="de-DE" dirty="0" err="1" smtClean="0"/>
              <a:t>of</a:t>
            </a:r>
            <a:r>
              <a:rPr lang="de-DE" dirty="0" smtClean="0"/>
              <a:t> </a:t>
            </a:r>
            <a:r>
              <a:rPr lang="de-DE" dirty="0" err="1" smtClean="0"/>
              <a:t>viewpoints</a:t>
            </a:r>
            <a:r>
              <a:rPr lang="de-DE" dirty="0" smtClean="0"/>
              <a:t> </a:t>
            </a:r>
            <a:r>
              <a:rPr lang="de-DE" dirty="0" err="1" smtClean="0"/>
              <a:t>about</a:t>
            </a:r>
            <a:r>
              <a:rPr lang="de-DE" dirty="0" smtClean="0"/>
              <a:t> </a:t>
            </a:r>
            <a:r>
              <a:rPr lang="de-DE" dirty="0" err="1" smtClean="0"/>
              <a:t>how</a:t>
            </a:r>
            <a:r>
              <a:rPr lang="de-DE" dirty="0" smtClean="0"/>
              <a:t> </a:t>
            </a:r>
            <a:r>
              <a:rPr lang="de-DE" dirty="0" err="1" smtClean="0"/>
              <a:t>the</a:t>
            </a:r>
            <a:r>
              <a:rPr lang="de-DE" dirty="0" smtClean="0"/>
              <a:t> different </a:t>
            </a:r>
            <a:r>
              <a:rPr lang="de-DE" dirty="0" err="1" smtClean="0"/>
              <a:t>security</a:t>
            </a:r>
            <a:r>
              <a:rPr lang="de-DE" dirty="0" smtClean="0"/>
              <a:t> </a:t>
            </a:r>
            <a:r>
              <a:rPr lang="de-DE" dirty="0" err="1" smtClean="0"/>
              <a:t>measures</a:t>
            </a:r>
            <a:r>
              <a:rPr lang="de-DE" dirty="0" smtClean="0"/>
              <a:t> </a:t>
            </a:r>
            <a:r>
              <a:rPr lang="de-DE" dirty="0" err="1" smtClean="0"/>
              <a:t>perform</a:t>
            </a:r>
            <a:r>
              <a:rPr lang="de-DE" dirty="0" smtClean="0"/>
              <a:t> </a:t>
            </a:r>
            <a:r>
              <a:rPr lang="de-DE" dirty="0" err="1" smtClean="0"/>
              <a:t>with</a:t>
            </a:r>
            <a:r>
              <a:rPr lang="de-DE" dirty="0" smtClean="0"/>
              <a:t> </a:t>
            </a:r>
            <a:r>
              <a:rPr lang="de-DE" dirty="0" err="1" smtClean="0"/>
              <a:t>regards</a:t>
            </a:r>
            <a:r>
              <a:rPr lang="de-DE" dirty="0" smtClean="0"/>
              <a:t> </a:t>
            </a:r>
            <a:r>
              <a:rPr lang="de-DE" dirty="0" err="1" smtClean="0"/>
              <a:t>to</a:t>
            </a:r>
            <a:r>
              <a:rPr lang="de-DE" dirty="0" smtClean="0"/>
              <a:t> </a:t>
            </a:r>
            <a:r>
              <a:rPr lang="de-DE" dirty="0" err="1" smtClean="0"/>
              <a:t>the</a:t>
            </a:r>
            <a:r>
              <a:rPr lang="de-DE" dirty="0" smtClean="0"/>
              <a:t> </a:t>
            </a:r>
            <a:r>
              <a:rPr lang="de-DE" dirty="0" err="1" smtClean="0"/>
              <a:t>criterion</a:t>
            </a:r>
            <a:r>
              <a:rPr lang="de-DE" dirty="0" smtClean="0"/>
              <a:t>, </a:t>
            </a:r>
            <a:r>
              <a:rPr lang="de-DE" dirty="0" err="1" smtClean="0"/>
              <a:t>while</a:t>
            </a:r>
            <a:r>
              <a:rPr lang="de-DE" dirty="0" smtClean="0"/>
              <a:t> </a:t>
            </a:r>
            <a:r>
              <a:rPr lang="de-DE" dirty="0" err="1" smtClean="0"/>
              <a:t>the</a:t>
            </a:r>
            <a:r>
              <a:rPr lang="de-DE" dirty="0" smtClean="0"/>
              <a:t> quantitative </a:t>
            </a:r>
            <a:r>
              <a:rPr lang="de-DE" dirty="0" err="1" smtClean="0"/>
              <a:t>makes</a:t>
            </a:r>
            <a:r>
              <a:rPr lang="de-DE" dirty="0" smtClean="0"/>
              <a:t> </a:t>
            </a:r>
            <a:r>
              <a:rPr lang="de-DE" dirty="0" err="1" smtClean="0"/>
              <a:t>it</a:t>
            </a:r>
            <a:r>
              <a:rPr lang="de-DE" dirty="0" smtClean="0"/>
              <a:t> </a:t>
            </a:r>
            <a:r>
              <a:rPr lang="de-DE" dirty="0" err="1" smtClean="0"/>
              <a:t>possible</a:t>
            </a:r>
            <a:r>
              <a:rPr lang="de-DE" dirty="0" smtClean="0"/>
              <a:t> </a:t>
            </a:r>
            <a:r>
              <a:rPr lang="de-DE" dirty="0" err="1" smtClean="0"/>
              <a:t>to</a:t>
            </a:r>
            <a:r>
              <a:rPr lang="de-DE" dirty="0" smtClean="0"/>
              <a:t> </a:t>
            </a:r>
            <a:r>
              <a:rPr lang="de-DE" dirty="0" err="1" smtClean="0"/>
              <a:t>give</a:t>
            </a:r>
            <a:r>
              <a:rPr lang="de-DE" dirty="0" smtClean="0"/>
              <a:t> an </a:t>
            </a:r>
            <a:r>
              <a:rPr lang="de-DE" dirty="0" err="1" smtClean="0"/>
              <a:t>overview</a:t>
            </a:r>
            <a:r>
              <a:rPr lang="de-DE" dirty="0" smtClean="0"/>
              <a:t> </a:t>
            </a:r>
            <a:r>
              <a:rPr lang="de-DE" dirty="0" err="1" smtClean="0"/>
              <a:t>of</a:t>
            </a:r>
            <a:r>
              <a:rPr lang="de-DE" dirty="0" smtClean="0"/>
              <a:t> </a:t>
            </a:r>
            <a:r>
              <a:rPr lang="de-DE" dirty="0" err="1" smtClean="0"/>
              <a:t>the</a:t>
            </a:r>
            <a:r>
              <a:rPr lang="de-DE" dirty="0" smtClean="0"/>
              <a:t> </a:t>
            </a:r>
            <a:r>
              <a:rPr lang="de-DE" dirty="0" err="1" smtClean="0"/>
              <a:t>performance</a:t>
            </a:r>
            <a:r>
              <a:rPr lang="de-DE" dirty="0" smtClean="0"/>
              <a:t> </a:t>
            </a:r>
            <a:r>
              <a:rPr lang="de-DE" dirty="0" err="1" smtClean="0"/>
              <a:t>of</a:t>
            </a:r>
            <a:r>
              <a:rPr lang="de-DE" dirty="0" smtClean="0"/>
              <a:t> </a:t>
            </a:r>
            <a:r>
              <a:rPr lang="de-DE" dirty="0" err="1" smtClean="0"/>
              <a:t>each</a:t>
            </a:r>
            <a:r>
              <a:rPr lang="de-DE" dirty="0" smtClean="0"/>
              <a:t> alternative on </a:t>
            </a:r>
            <a:r>
              <a:rPr lang="de-DE" dirty="0" err="1" smtClean="0"/>
              <a:t>each</a:t>
            </a:r>
            <a:r>
              <a:rPr lang="de-DE" dirty="0" smtClean="0"/>
              <a:t> </a:t>
            </a:r>
            <a:r>
              <a:rPr lang="de-DE" dirty="0" err="1" smtClean="0"/>
              <a:t>criterion</a:t>
            </a:r>
            <a:r>
              <a:rPr lang="de-DE" dirty="0" smtClean="0"/>
              <a:t>.</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BB602ED1-9E68-BE4C-B420-CAE2EC9D46E7}" type="slidenum">
              <a:rPr lang="de-DE" smtClean="0"/>
              <a:t>9</a:t>
            </a:fld>
            <a:endParaRPr lang="de-DE"/>
          </a:p>
        </p:txBody>
      </p:sp>
    </p:spTree>
    <p:extLst>
      <p:ext uri="{BB962C8B-B14F-4D97-AF65-F5344CB8AC3E}">
        <p14:creationId xmlns:p14="http://schemas.microsoft.com/office/powerpoint/2010/main" val="3783331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742950" y="2130426"/>
            <a:ext cx="8420100" cy="1470025"/>
          </a:xfrm>
        </p:spPr>
        <p:txBody>
          <a:bodyPr/>
          <a:lstStyle/>
          <a:p>
            <a:r>
              <a:rPr lang="de-AT" smtClean="0"/>
              <a:t>Mastertitelformat bearbeiten</a:t>
            </a:r>
            <a:endParaRPr lang="nb-NO"/>
          </a:p>
        </p:txBody>
      </p:sp>
      <p:sp>
        <p:nvSpPr>
          <p:cNvPr id="3" name="Undertit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AT" smtClean="0"/>
              <a:t>Master-Untertitelformat bearbeiten</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5030AB7E-6AF4-9D48-B878-FA9B84566AEF}" type="slidenum">
              <a:rPr lang="nb-NO"/>
              <a:pPr>
                <a:defRPr/>
              </a:pPr>
              <a:t>‹nr.›</a:t>
            </a:fld>
            <a:endParaRPr lang="nb-NO"/>
          </a:p>
        </p:txBody>
      </p:sp>
    </p:spTree>
    <p:extLst>
      <p:ext uri="{BB962C8B-B14F-4D97-AF65-F5344CB8AC3E}">
        <p14:creationId xmlns:p14="http://schemas.microsoft.com/office/powerpoint/2010/main" val="73045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de-AT" smtClean="0"/>
              <a:t>Mastertitelformat bearbeiten</a:t>
            </a:r>
            <a:endParaRPr lang="nb-NO"/>
          </a:p>
        </p:txBody>
      </p:sp>
      <p:sp>
        <p:nvSpPr>
          <p:cNvPr id="3" name="Plassholder for loddrett tekst 2"/>
          <p:cNvSpPr>
            <a:spLocks noGrp="1"/>
          </p:cNvSpPr>
          <p:nvPr>
            <p:ph type="body" orient="vert" idx="1"/>
          </p:nvPr>
        </p:nvSpPr>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9E56F322-6FD5-3242-BE3C-884044288062}" type="slidenum">
              <a:rPr lang="nb-NO"/>
              <a:pPr>
                <a:defRPr/>
              </a:pPr>
              <a:t>‹nr.›</a:t>
            </a:fld>
            <a:endParaRPr lang="nb-NO"/>
          </a:p>
        </p:txBody>
      </p:sp>
    </p:spTree>
    <p:extLst>
      <p:ext uri="{BB962C8B-B14F-4D97-AF65-F5344CB8AC3E}">
        <p14:creationId xmlns:p14="http://schemas.microsoft.com/office/powerpoint/2010/main" val="3476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181850" y="274639"/>
            <a:ext cx="2228850" cy="5851525"/>
          </a:xfrm>
        </p:spPr>
        <p:txBody>
          <a:bodyPr vert="eaVert"/>
          <a:lstStyle/>
          <a:p>
            <a:r>
              <a:rPr lang="de-AT" smtClean="0"/>
              <a:t>Mastertitelformat bearbeiten</a:t>
            </a:r>
            <a:endParaRPr lang="nb-NO"/>
          </a:p>
        </p:txBody>
      </p:sp>
      <p:sp>
        <p:nvSpPr>
          <p:cNvPr id="3" name="Plassholder for loddrett tekst 2"/>
          <p:cNvSpPr>
            <a:spLocks noGrp="1"/>
          </p:cNvSpPr>
          <p:nvPr>
            <p:ph type="body" orient="vert" idx="1"/>
          </p:nvPr>
        </p:nvSpPr>
        <p:spPr>
          <a:xfrm>
            <a:off x="495300" y="274639"/>
            <a:ext cx="6521450" cy="5851525"/>
          </a:xfrm>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21717771-FD40-F648-9474-B09DD66277E1}" type="slidenum">
              <a:rPr lang="nb-NO"/>
              <a:pPr>
                <a:defRPr/>
              </a:pPr>
              <a:t>‹nr.›</a:t>
            </a:fld>
            <a:endParaRPr lang="nb-NO"/>
          </a:p>
        </p:txBody>
      </p:sp>
    </p:spTree>
    <p:extLst>
      <p:ext uri="{BB962C8B-B14F-4D97-AF65-F5344CB8AC3E}">
        <p14:creationId xmlns:p14="http://schemas.microsoft.com/office/powerpoint/2010/main" val="1746376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6"/>
            <a:ext cx="8420100" cy="1470025"/>
          </a:xfrm>
        </p:spPr>
        <p:txBody>
          <a:bodyPr/>
          <a:lstStyle/>
          <a:p>
            <a:r>
              <a:rPr lang="de-AT" smtClean="0"/>
              <a:t>Mastertitelformat bearbeiten</a:t>
            </a:r>
            <a:endParaRPr lang="de-DE"/>
          </a:p>
        </p:txBody>
      </p:sp>
      <p:sp>
        <p:nvSpPr>
          <p:cNvPr id="3" name="Untertitel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smtClean="0"/>
              <a:t>Master-Untertitelformat bearbeiten</a:t>
            </a:r>
            <a:endParaRPr lang="de-DE"/>
          </a:p>
        </p:txBody>
      </p:sp>
      <p:sp>
        <p:nvSpPr>
          <p:cNvPr id="4" name="Datumsplatzhalter 3"/>
          <p:cNvSpPr>
            <a:spLocks noGrp="1"/>
          </p:cNvSpPr>
          <p:nvPr>
            <p:ph type="dt" sz="half" idx="10"/>
          </p:nvPr>
        </p:nvSpPr>
        <p:spPr/>
        <p:txBody>
          <a:bodyPr/>
          <a:lstStyle/>
          <a:p>
            <a:fld id="{5ADF3380-E590-104C-B0DA-F685A862CA84}" type="datetimeFigureOut">
              <a:rPr lang="de-DE" smtClean="0"/>
              <a:t>24.06.2013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3803166-C9E3-5345-BC91-1594CC8B45A0}" type="slidenum">
              <a:rPr lang="de-DE" smtClean="0"/>
              <a:t>‹nr.›</a:t>
            </a:fld>
            <a:endParaRPr lang="de-DE"/>
          </a:p>
        </p:txBody>
      </p:sp>
    </p:spTree>
    <p:extLst>
      <p:ext uri="{BB962C8B-B14F-4D97-AF65-F5344CB8AC3E}">
        <p14:creationId xmlns:p14="http://schemas.microsoft.com/office/powerpoint/2010/main" val="2026790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idx="1"/>
          </p:nvPr>
        </p:nvSpPr>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p>
            <a:fld id="{5ADF3380-E590-104C-B0DA-F685A862CA84}" type="datetimeFigureOut">
              <a:rPr lang="de-DE" smtClean="0"/>
              <a:t>24.06.2013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3803166-C9E3-5345-BC91-1594CC8B45A0}" type="slidenum">
              <a:rPr lang="de-DE" smtClean="0"/>
              <a:t>‹nr.›</a:t>
            </a:fld>
            <a:endParaRPr lang="de-DE"/>
          </a:p>
        </p:txBody>
      </p:sp>
    </p:spTree>
    <p:extLst>
      <p:ext uri="{BB962C8B-B14F-4D97-AF65-F5344CB8AC3E}">
        <p14:creationId xmlns:p14="http://schemas.microsoft.com/office/powerpoint/2010/main" val="2150519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506" y="4406900"/>
            <a:ext cx="8420100" cy="1362075"/>
          </a:xfrm>
        </p:spPr>
        <p:txBody>
          <a:bodyPr anchor="t"/>
          <a:lstStyle>
            <a:lvl1pPr algn="l">
              <a:defRPr sz="4000" b="1" cap="all"/>
            </a:lvl1pPr>
          </a:lstStyle>
          <a:p>
            <a:r>
              <a:rPr lang="de-AT" smtClean="0"/>
              <a:t>Mastertitelformat bearbeiten</a:t>
            </a:r>
            <a:endParaRPr lang="de-DE"/>
          </a:p>
        </p:txBody>
      </p:sp>
      <p:sp>
        <p:nvSpPr>
          <p:cNvPr id="3" name="Textplatzhalter 2"/>
          <p:cNvSpPr>
            <a:spLocks noGrp="1"/>
          </p:cNvSpPr>
          <p:nvPr>
            <p:ph type="body" idx="1"/>
          </p:nvPr>
        </p:nvSpPr>
        <p:spPr>
          <a:xfrm>
            <a:off x="782506" y="2906714"/>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smtClean="0"/>
              <a:t>Mastertextformat bearbeiten</a:t>
            </a:r>
          </a:p>
        </p:txBody>
      </p:sp>
      <p:sp>
        <p:nvSpPr>
          <p:cNvPr id="4" name="Datumsplatzhalter 3"/>
          <p:cNvSpPr>
            <a:spLocks noGrp="1"/>
          </p:cNvSpPr>
          <p:nvPr>
            <p:ph type="dt" sz="half" idx="10"/>
          </p:nvPr>
        </p:nvSpPr>
        <p:spPr/>
        <p:txBody>
          <a:bodyPr/>
          <a:lstStyle/>
          <a:p>
            <a:fld id="{5ADF3380-E590-104C-B0DA-F685A862CA84}" type="datetimeFigureOut">
              <a:rPr lang="de-DE" smtClean="0"/>
              <a:t>24.06.2013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3803166-C9E3-5345-BC91-1594CC8B45A0}" type="slidenum">
              <a:rPr lang="de-DE" smtClean="0"/>
              <a:t>‹nr.›</a:t>
            </a:fld>
            <a:endParaRPr lang="de-DE"/>
          </a:p>
        </p:txBody>
      </p:sp>
    </p:spTree>
    <p:extLst>
      <p:ext uri="{BB962C8B-B14F-4D97-AF65-F5344CB8AC3E}">
        <p14:creationId xmlns:p14="http://schemas.microsoft.com/office/powerpoint/2010/main" val="1042589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Inhaltsplatzhalt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Datumsplatzhalter 4"/>
          <p:cNvSpPr>
            <a:spLocks noGrp="1"/>
          </p:cNvSpPr>
          <p:nvPr>
            <p:ph type="dt" sz="half" idx="10"/>
          </p:nvPr>
        </p:nvSpPr>
        <p:spPr/>
        <p:txBody>
          <a:bodyPr/>
          <a:lstStyle/>
          <a:p>
            <a:fld id="{5ADF3380-E590-104C-B0DA-F685A862CA84}" type="datetimeFigureOut">
              <a:rPr lang="de-DE" smtClean="0"/>
              <a:t>24.06.2013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3803166-C9E3-5345-BC91-1594CC8B45A0}" type="slidenum">
              <a:rPr lang="de-DE" smtClean="0"/>
              <a:t>‹nr.›</a:t>
            </a:fld>
            <a:endParaRPr lang="de-DE"/>
          </a:p>
        </p:txBody>
      </p:sp>
    </p:spTree>
    <p:extLst>
      <p:ext uri="{BB962C8B-B14F-4D97-AF65-F5344CB8AC3E}">
        <p14:creationId xmlns:p14="http://schemas.microsoft.com/office/powerpoint/2010/main" val="186809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AT" smtClean="0"/>
              <a:t>Mastertitelformat bearbeiten</a:t>
            </a:r>
            <a:endParaRPr lang="de-DE"/>
          </a:p>
        </p:txBody>
      </p:sp>
      <p:sp>
        <p:nvSpPr>
          <p:cNvPr id="3" name="Textplatzhalter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4" name="Inhaltsplatzhalter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Textplatzhalt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6" name="Inhaltsplatzhalt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7" name="Datumsplatzhalter 6"/>
          <p:cNvSpPr>
            <a:spLocks noGrp="1"/>
          </p:cNvSpPr>
          <p:nvPr>
            <p:ph type="dt" sz="half" idx="10"/>
          </p:nvPr>
        </p:nvSpPr>
        <p:spPr/>
        <p:txBody>
          <a:bodyPr/>
          <a:lstStyle/>
          <a:p>
            <a:fld id="{5ADF3380-E590-104C-B0DA-F685A862CA84}" type="datetimeFigureOut">
              <a:rPr lang="de-DE" smtClean="0"/>
              <a:t>24.06.2013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3803166-C9E3-5345-BC91-1594CC8B45A0}" type="slidenum">
              <a:rPr lang="de-DE" smtClean="0"/>
              <a:t>‹nr.›</a:t>
            </a:fld>
            <a:endParaRPr lang="de-DE"/>
          </a:p>
        </p:txBody>
      </p:sp>
    </p:spTree>
    <p:extLst>
      <p:ext uri="{BB962C8B-B14F-4D97-AF65-F5344CB8AC3E}">
        <p14:creationId xmlns:p14="http://schemas.microsoft.com/office/powerpoint/2010/main" val="284529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Datumsplatzhalter 2"/>
          <p:cNvSpPr>
            <a:spLocks noGrp="1"/>
          </p:cNvSpPr>
          <p:nvPr>
            <p:ph type="dt" sz="half" idx="10"/>
          </p:nvPr>
        </p:nvSpPr>
        <p:spPr/>
        <p:txBody>
          <a:bodyPr/>
          <a:lstStyle/>
          <a:p>
            <a:fld id="{5ADF3380-E590-104C-B0DA-F685A862CA84}" type="datetimeFigureOut">
              <a:rPr lang="de-DE" smtClean="0"/>
              <a:t>24.06.2013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3803166-C9E3-5345-BC91-1594CC8B45A0}" type="slidenum">
              <a:rPr lang="de-DE" smtClean="0"/>
              <a:t>‹nr.›</a:t>
            </a:fld>
            <a:endParaRPr lang="de-DE"/>
          </a:p>
        </p:txBody>
      </p:sp>
    </p:spTree>
    <p:extLst>
      <p:ext uri="{BB962C8B-B14F-4D97-AF65-F5344CB8AC3E}">
        <p14:creationId xmlns:p14="http://schemas.microsoft.com/office/powerpoint/2010/main" val="2768720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ADF3380-E590-104C-B0DA-F685A862CA84}" type="datetimeFigureOut">
              <a:rPr lang="de-DE" smtClean="0"/>
              <a:t>24.06.2013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3803166-C9E3-5345-BC91-1594CC8B45A0}" type="slidenum">
              <a:rPr lang="de-DE" smtClean="0"/>
              <a:t>‹nr.›</a:t>
            </a:fld>
            <a:endParaRPr lang="de-DE"/>
          </a:p>
        </p:txBody>
      </p:sp>
    </p:spTree>
    <p:extLst>
      <p:ext uri="{BB962C8B-B14F-4D97-AF65-F5344CB8AC3E}">
        <p14:creationId xmlns:p14="http://schemas.microsoft.com/office/powerpoint/2010/main" val="3404816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95301" y="273050"/>
            <a:ext cx="3259006" cy="1162050"/>
          </a:xfrm>
        </p:spPr>
        <p:txBody>
          <a:bodyPr anchor="b"/>
          <a:lstStyle>
            <a:lvl1pPr algn="l">
              <a:defRPr sz="2000" b="1"/>
            </a:lvl1pPr>
          </a:lstStyle>
          <a:p>
            <a:r>
              <a:rPr lang="de-AT" smtClean="0"/>
              <a:t>Mastertitelformat bearbeiten</a:t>
            </a:r>
            <a:endParaRPr lang="de-DE"/>
          </a:p>
        </p:txBody>
      </p:sp>
      <p:sp>
        <p:nvSpPr>
          <p:cNvPr id="3" name="Inhaltsplatzhalter 2"/>
          <p:cNvSpPr>
            <a:spLocks noGrp="1"/>
          </p:cNvSpPr>
          <p:nvPr>
            <p:ph idx="1"/>
          </p:nvPr>
        </p:nvSpPr>
        <p:spPr>
          <a:xfrm>
            <a:off x="3872971" y="273051"/>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Textplatzhalter 3"/>
          <p:cNvSpPr>
            <a:spLocks noGrp="1"/>
          </p:cNvSpPr>
          <p:nvPr>
            <p:ph type="body" sz="half" idx="2"/>
          </p:nvPr>
        </p:nvSpPr>
        <p:spPr>
          <a:xfrm>
            <a:off x="495301"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p:txBody>
          <a:bodyPr/>
          <a:lstStyle/>
          <a:p>
            <a:fld id="{5ADF3380-E590-104C-B0DA-F685A862CA84}" type="datetimeFigureOut">
              <a:rPr lang="de-DE" smtClean="0"/>
              <a:t>24.06.2013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3803166-C9E3-5345-BC91-1594CC8B45A0}" type="slidenum">
              <a:rPr lang="de-DE" smtClean="0"/>
              <a:t>‹nr.›</a:t>
            </a:fld>
            <a:endParaRPr lang="de-DE"/>
          </a:p>
        </p:txBody>
      </p:sp>
    </p:spTree>
    <p:extLst>
      <p:ext uri="{BB962C8B-B14F-4D97-AF65-F5344CB8AC3E}">
        <p14:creationId xmlns:p14="http://schemas.microsoft.com/office/powerpoint/2010/main" val="303277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de-AT" smtClean="0"/>
              <a:t>Mastertitelformat bearbeiten</a:t>
            </a:r>
            <a:endParaRPr lang="nb-NO"/>
          </a:p>
        </p:txBody>
      </p:sp>
      <p:sp>
        <p:nvSpPr>
          <p:cNvPr id="3" name="Plassholder for innhold 2"/>
          <p:cNvSpPr>
            <a:spLocks noGrp="1"/>
          </p:cNvSpPr>
          <p:nvPr>
            <p:ph idx="1"/>
          </p:nvPr>
        </p:nvSpPr>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E2BE9F99-1624-914D-BE19-57BA63486B99}" type="slidenum">
              <a:rPr lang="nb-NO"/>
              <a:pPr>
                <a:defRPr/>
              </a:pPr>
              <a:t>‹nr.›</a:t>
            </a:fld>
            <a:endParaRPr lang="nb-NO"/>
          </a:p>
        </p:txBody>
      </p:sp>
    </p:spTree>
    <p:extLst>
      <p:ext uri="{BB962C8B-B14F-4D97-AF65-F5344CB8AC3E}">
        <p14:creationId xmlns:p14="http://schemas.microsoft.com/office/powerpoint/2010/main" val="3897961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941645" y="4800601"/>
            <a:ext cx="5943600" cy="566738"/>
          </a:xfrm>
        </p:spPr>
        <p:txBody>
          <a:bodyPr anchor="b"/>
          <a:lstStyle>
            <a:lvl1pPr algn="l">
              <a:defRPr sz="2000" b="1"/>
            </a:lvl1pPr>
          </a:lstStyle>
          <a:p>
            <a:r>
              <a:rPr lang="de-AT" smtClean="0"/>
              <a:t>Mastertitelformat bearbeiten</a:t>
            </a:r>
            <a:endParaRPr lang="de-DE"/>
          </a:p>
        </p:txBody>
      </p:sp>
      <p:sp>
        <p:nvSpPr>
          <p:cNvPr id="3" name="Bildplatzhalt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941645"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p:txBody>
          <a:bodyPr/>
          <a:lstStyle/>
          <a:p>
            <a:fld id="{5ADF3380-E590-104C-B0DA-F685A862CA84}" type="datetimeFigureOut">
              <a:rPr lang="de-DE" smtClean="0"/>
              <a:t>24.06.2013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3803166-C9E3-5345-BC91-1594CC8B45A0}" type="slidenum">
              <a:rPr lang="de-DE" smtClean="0"/>
              <a:t>‹nr.›</a:t>
            </a:fld>
            <a:endParaRPr lang="de-DE"/>
          </a:p>
        </p:txBody>
      </p:sp>
    </p:spTree>
    <p:extLst>
      <p:ext uri="{BB962C8B-B14F-4D97-AF65-F5344CB8AC3E}">
        <p14:creationId xmlns:p14="http://schemas.microsoft.com/office/powerpoint/2010/main" val="4236554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p>
            <a:fld id="{5ADF3380-E590-104C-B0DA-F685A862CA84}" type="datetimeFigureOut">
              <a:rPr lang="de-DE" smtClean="0"/>
              <a:t>24.06.2013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3803166-C9E3-5345-BC91-1594CC8B45A0}" type="slidenum">
              <a:rPr lang="de-DE" smtClean="0"/>
              <a:t>‹nr.›</a:t>
            </a:fld>
            <a:endParaRPr lang="de-DE"/>
          </a:p>
        </p:txBody>
      </p:sp>
    </p:spTree>
    <p:extLst>
      <p:ext uri="{BB962C8B-B14F-4D97-AF65-F5344CB8AC3E}">
        <p14:creationId xmlns:p14="http://schemas.microsoft.com/office/powerpoint/2010/main" val="1482501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81850" y="274639"/>
            <a:ext cx="2228850" cy="5851525"/>
          </a:xfrm>
        </p:spPr>
        <p:txBody>
          <a:bodyPr vert="eaVert"/>
          <a:lstStyle/>
          <a:p>
            <a:r>
              <a:rPr lang="de-AT" smtClean="0"/>
              <a:t>Mastertitelformat bearbeiten</a:t>
            </a:r>
            <a:endParaRPr lang="de-DE"/>
          </a:p>
        </p:txBody>
      </p:sp>
      <p:sp>
        <p:nvSpPr>
          <p:cNvPr id="3" name="Vertikaler Textplatzhalter 2"/>
          <p:cNvSpPr>
            <a:spLocks noGrp="1"/>
          </p:cNvSpPr>
          <p:nvPr>
            <p:ph type="body" orient="vert" idx="1"/>
          </p:nvPr>
        </p:nvSpPr>
        <p:spPr>
          <a:xfrm>
            <a:off x="495300" y="274639"/>
            <a:ext cx="6521450" cy="5851525"/>
          </a:xfrm>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p>
            <a:fld id="{5ADF3380-E590-104C-B0DA-F685A862CA84}" type="datetimeFigureOut">
              <a:rPr lang="de-DE" smtClean="0"/>
              <a:t>24.06.2013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3803166-C9E3-5345-BC91-1594CC8B45A0}" type="slidenum">
              <a:rPr lang="de-DE" smtClean="0"/>
              <a:t>‹nr.›</a:t>
            </a:fld>
            <a:endParaRPr lang="de-DE"/>
          </a:p>
        </p:txBody>
      </p:sp>
    </p:spTree>
    <p:extLst>
      <p:ext uri="{BB962C8B-B14F-4D97-AF65-F5344CB8AC3E}">
        <p14:creationId xmlns:p14="http://schemas.microsoft.com/office/powerpoint/2010/main" val="3293953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Datumsplatzhalter 2"/>
          <p:cNvSpPr>
            <a:spLocks noGrp="1"/>
          </p:cNvSpPr>
          <p:nvPr>
            <p:ph type="dt" sz="half" idx="10"/>
          </p:nvPr>
        </p:nvSpPr>
        <p:spPr/>
        <p:txBody>
          <a:bodyPr/>
          <a:lstStyle/>
          <a:p>
            <a:fld id="{5ADF3380-E590-104C-B0DA-F685A862CA84}" type="datetimeFigureOut">
              <a:rPr lang="de-DE" smtClean="0"/>
              <a:t>24.06.2013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3803166-C9E3-5345-BC91-1594CC8B45A0}" type="slidenum">
              <a:rPr lang="de-DE" smtClean="0"/>
              <a:t>‹nr.›</a:t>
            </a:fld>
            <a:endParaRPr lang="de-DE"/>
          </a:p>
        </p:txBody>
      </p:sp>
    </p:spTree>
    <p:extLst>
      <p:ext uri="{BB962C8B-B14F-4D97-AF65-F5344CB8AC3E}">
        <p14:creationId xmlns:p14="http://schemas.microsoft.com/office/powerpoint/2010/main" val="15266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82506" y="4406900"/>
            <a:ext cx="8420100" cy="1362075"/>
          </a:xfrm>
        </p:spPr>
        <p:txBody>
          <a:bodyPr anchor="t"/>
          <a:lstStyle>
            <a:lvl1pPr algn="l">
              <a:defRPr sz="4000" b="1" cap="all"/>
            </a:lvl1pPr>
          </a:lstStyle>
          <a:p>
            <a:r>
              <a:rPr lang="de-AT" smtClean="0"/>
              <a:t>Mastertitelformat bearbeiten</a:t>
            </a:r>
            <a:endParaRPr lang="nb-NO"/>
          </a:p>
        </p:txBody>
      </p:sp>
      <p:sp>
        <p:nvSpPr>
          <p:cNvPr id="3" name="Plassholder for tekst 2"/>
          <p:cNvSpPr>
            <a:spLocks noGrp="1"/>
          </p:cNvSpPr>
          <p:nvPr>
            <p:ph type="body" idx="1"/>
          </p:nvPr>
        </p:nvSpPr>
        <p:spPr>
          <a:xfrm>
            <a:off x="782506" y="2906714"/>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AT" smtClean="0"/>
              <a:t>Mastertextformat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1EF44854-8DF2-4A4F-BD35-24114E36E542}" type="slidenum">
              <a:rPr lang="nb-NO"/>
              <a:pPr>
                <a:defRPr/>
              </a:pPr>
              <a:t>‹nr.›</a:t>
            </a:fld>
            <a:endParaRPr lang="nb-NO"/>
          </a:p>
        </p:txBody>
      </p:sp>
    </p:spTree>
    <p:extLst>
      <p:ext uri="{BB962C8B-B14F-4D97-AF65-F5344CB8AC3E}">
        <p14:creationId xmlns:p14="http://schemas.microsoft.com/office/powerpoint/2010/main" val="56805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de-AT" smtClean="0"/>
              <a:t>Mastertitelformat bearbeiten</a:t>
            </a:r>
            <a:endParaRPr lang="nb-NO"/>
          </a:p>
        </p:txBody>
      </p:sp>
      <p:sp>
        <p:nvSpPr>
          <p:cNvPr id="3" name="Plassholder for innhold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nb-NO"/>
          </a:p>
        </p:txBody>
      </p:sp>
      <p:sp>
        <p:nvSpPr>
          <p:cNvPr id="4" name="Plassholder for innhold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E5BC333D-1E5A-6B46-AB22-FE2CF04F287F}" type="slidenum">
              <a:rPr lang="nb-NO"/>
              <a:pPr>
                <a:defRPr/>
              </a:pPr>
              <a:t>‹nr.›</a:t>
            </a:fld>
            <a:endParaRPr lang="nb-NO"/>
          </a:p>
        </p:txBody>
      </p:sp>
    </p:spTree>
    <p:extLst>
      <p:ext uri="{BB962C8B-B14F-4D97-AF65-F5344CB8AC3E}">
        <p14:creationId xmlns:p14="http://schemas.microsoft.com/office/powerpoint/2010/main" val="442737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de-AT" smtClean="0"/>
              <a:t>Mastertitelformat bearbeiten</a:t>
            </a:r>
            <a:endParaRPr lang="nb-NO"/>
          </a:p>
        </p:txBody>
      </p:sp>
      <p:sp>
        <p:nvSpPr>
          <p:cNvPr id="3" name="Plassholder for tekst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4" name="Plassholder for innhold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nb-NO"/>
          </a:p>
        </p:txBody>
      </p:sp>
      <p:sp>
        <p:nvSpPr>
          <p:cNvPr id="5" name="Plassholder for tekst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6" name="Plassholder for innhold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8" name="Rectangle 5"/>
          <p:cNvSpPr>
            <a:spLocks noGrp="1" noChangeArrowheads="1"/>
          </p:cNvSpPr>
          <p:nvPr>
            <p:ph type="ftr" sz="quarter" idx="11"/>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BD2F2423-CCE7-7649-BED0-B0E897626A8B}" type="slidenum">
              <a:rPr lang="nb-NO"/>
              <a:pPr>
                <a:defRPr/>
              </a:pPr>
              <a:t>‹nr.›</a:t>
            </a:fld>
            <a:endParaRPr lang="nb-NO"/>
          </a:p>
        </p:txBody>
      </p:sp>
    </p:spTree>
    <p:extLst>
      <p:ext uri="{BB962C8B-B14F-4D97-AF65-F5344CB8AC3E}">
        <p14:creationId xmlns:p14="http://schemas.microsoft.com/office/powerpoint/2010/main" val="418787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de-AT" smtClean="0"/>
              <a:t>Mastertitelformat bearbeiten</a:t>
            </a:r>
            <a:endParaRPr lang="nb-NO"/>
          </a:p>
        </p:txBody>
      </p:sp>
      <p:sp>
        <p:nvSpPr>
          <p:cNvPr id="3" name="Rectangle 4"/>
          <p:cNvSpPr>
            <a:spLocks noGrp="1" noChangeArrowheads="1"/>
          </p:cNvSpPr>
          <p:nvPr>
            <p:ph type="dt" sz="half" idx="10"/>
          </p:nvPr>
        </p:nvSpPr>
        <p:spPr>
          <a:ln/>
        </p:spPr>
        <p:txBody>
          <a:bodyPr/>
          <a:lstStyle>
            <a:lvl1pPr>
              <a:defRPr/>
            </a:lvl1pPr>
          </a:lstStyle>
          <a:p>
            <a:pPr>
              <a:defRPr/>
            </a:pPr>
            <a:endParaRPr lang="nb-NO"/>
          </a:p>
        </p:txBody>
      </p:sp>
      <p:sp>
        <p:nvSpPr>
          <p:cNvPr id="4" name="Rectangle 5"/>
          <p:cNvSpPr>
            <a:spLocks noGrp="1" noChangeArrowheads="1"/>
          </p:cNvSpPr>
          <p:nvPr>
            <p:ph type="ftr" sz="quarter" idx="11"/>
          </p:nvPr>
        </p:nvSpPr>
        <p:spPr>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ln/>
        </p:spPr>
        <p:txBody>
          <a:bodyPr/>
          <a:lstStyle>
            <a:lvl1pPr>
              <a:defRPr/>
            </a:lvl1pPr>
          </a:lstStyle>
          <a:p>
            <a:pPr>
              <a:defRPr/>
            </a:pPr>
            <a:fld id="{0EA5227B-973C-E948-80F7-90BB4773BDF9}" type="slidenum">
              <a:rPr lang="nb-NO"/>
              <a:pPr>
                <a:defRPr/>
              </a:pPr>
              <a:t>‹nr.›</a:t>
            </a:fld>
            <a:endParaRPr lang="nb-NO"/>
          </a:p>
        </p:txBody>
      </p:sp>
    </p:spTree>
    <p:extLst>
      <p:ext uri="{BB962C8B-B14F-4D97-AF65-F5344CB8AC3E}">
        <p14:creationId xmlns:p14="http://schemas.microsoft.com/office/powerpoint/2010/main" val="3688726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p>
        </p:txBody>
      </p:sp>
      <p:sp>
        <p:nvSpPr>
          <p:cNvPr id="3" name="Rectangle 5"/>
          <p:cNvSpPr>
            <a:spLocks noGrp="1" noChangeArrowheads="1"/>
          </p:cNvSpPr>
          <p:nvPr>
            <p:ph type="ftr" sz="quarter" idx="11"/>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B795E66F-1FFD-8242-8D22-4E31642AE75E}" type="slidenum">
              <a:rPr lang="nb-NO"/>
              <a:pPr>
                <a:defRPr/>
              </a:pPr>
              <a:t>‹nr.›</a:t>
            </a:fld>
            <a:endParaRPr lang="nb-NO"/>
          </a:p>
        </p:txBody>
      </p:sp>
    </p:spTree>
    <p:extLst>
      <p:ext uri="{BB962C8B-B14F-4D97-AF65-F5344CB8AC3E}">
        <p14:creationId xmlns:p14="http://schemas.microsoft.com/office/powerpoint/2010/main" val="2014691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95301" y="273050"/>
            <a:ext cx="3259006" cy="1162050"/>
          </a:xfrm>
        </p:spPr>
        <p:txBody>
          <a:bodyPr anchor="b"/>
          <a:lstStyle>
            <a:lvl1pPr algn="l">
              <a:defRPr sz="2000" b="1"/>
            </a:lvl1pPr>
          </a:lstStyle>
          <a:p>
            <a:r>
              <a:rPr lang="de-AT" smtClean="0"/>
              <a:t>Mastertitelformat bearbeiten</a:t>
            </a:r>
            <a:endParaRPr lang="nb-NO"/>
          </a:p>
        </p:txBody>
      </p:sp>
      <p:sp>
        <p:nvSpPr>
          <p:cNvPr id="3" name="Plassholder for innhold 2"/>
          <p:cNvSpPr>
            <a:spLocks noGrp="1"/>
          </p:cNvSpPr>
          <p:nvPr>
            <p:ph idx="1"/>
          </p:nvPr>
        </p:nvSpPr>
        <p:spPr>
          <a:xfrm>
            <a:off x="3872971" y="273051"/>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nb-NO"/>
          </a:p>
        </p:txBody>
      </p:sp>
      <p:sp>
        <p:nvSpPr>
          <p:cNvPr id="4" name="Plassholder for tekst 3"/>
          <p:cNvSpPr>
            <a:spLocks noGrp="1"/>
          </p:cNvSpPr>
          <p:nvPr>
            <p:ph type="body" sz="half" idx="2"/>
          </p:nvPr>
        </p:nvSpPr>
        <p:spPr>
          <a:xfrm>
            <a:off x="495301"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C12FC0B3-DDBE-9D4C-8F92-3B0D26A682F0}" type="slidenum">
              <a:rPr lang="nb-NO"/>
              <a:pPr>
                <a:defRPr/>
              </a:pPr>
              <a:t>‹nr.›</a:t>
            </a:fld>
            <a:endParaRPr lang="nb-NO"/>
          </a:p>
        </p:txBody>
      </p:sp>
    </p:spTree>
    <p:extLst>
      <p:ext uri="{BB962C8B-B14F-4D97-AF65-F5344CB8AC3E}">
        <p14:creationId xmlns:p14="http://schemas.microsoft.com/office/powerpoint/2010/main" val="3523004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941645" y="4800601"/>
            <a:ext cx="5943600" cy="566738"/>
          </a:xfrm>
        </p:spPr>
        <p:txBody>
          <a:bodyPr anchor="b"/>
          <a:lstStyle>
            <a:lvl1pPr algn="l">
              <a:defRPr sz="2000" b="1"/>
            </a:lvl1pPr>
          </a:lstStyle>
          <a:p>
            <a:r>
              <a:rPr lang="de-AT" smtClean="0"/>
              <a:t>Mastertitelformat bearbeiten</a:t>
            </a:r>
            <a:endParaRPr lang="nb-NO"/>
          </a:p>
        </p:txBody>
      </p:sp>
      <p:sp>
        <p:nvSpPr>
          <p:cNvPr id="3" name="Plassholder for bild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AT" noProof="0" smtClean="0"/>
              <a:t>Bild auf Platzhalter ziehen oder durch Klicken auf Symbol hinzufügen</a:t>
            </a:r>
            <a:endParaRPr lang="nb-NO" noProof="0" smtClean="0"/>
          </a:p>
        </p:txBody>
      </p:sp>
      <p:sp>
        <p:nvSpPr>
          <p:cNvPr id="4" name="Plassholder for tekst 3"/>
          <p:cNvSpPr>
            <a:spLocks noGrp="1"/>
          </p:cNvSpPr>
          <p:nvPr>
            <p:ph type="body" sz="half" idx="2"/>
          </p:nvPr>
        </p:nvSpPr>
        <p:spPr>
          <a:xfrm>
            <a:off x="1941645"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B3E03956-4428-3D44-8CDF-8EF1AC5CB0BA}" type="slidenum">
              <a:rPr lang="nb-NO"/>
              <a:pPr>
                <a:defRPr/>
              </a:pPr>
              <a:t>‹nr.›</a:t>
            </a:fld>
            <a:endParaRPr lang="nb-NO"/>
          </a:p>
        </p:txBody>
      </p:sp>
    </p:spTree>
    <p:extLst>
      <p:ext uri="{BB962C8B-B14F-4D97-AF65-F5344CB8AC3E}">
        <p14:creationId xmlns:p14="http://schemas.microsoft.com/office/powerpoint/2010/main" val="236916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ptx"/><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e-AT" smtClean="0"/>
              <a:t>Mastertitelformat bearbeiten</a:t>
            </a:r>
            <a:endParaRPr lang="nb-NO"/>
          </a:p>
        </p:txBody>
      </p:sp>
      <p:sp>
        <p:nvSpPr>
          <p:cNvPr id="1027" name="Rectangle 3"/>
          <p:cNvSpPr>
            <a:spLocks noGrp="1" noChangeArrowheads="1"/>
          </p:cNvSpPr>
          <p:nvPr>
            <p:ph type="body" idx="1"/>
          </p:nvPr>
        </p:nvSpPr>
        <p:spPr bwMode="auto">
          <a:xfrm>
            <a:off x="495300" y="1600201"/>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nb-NO"/>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nb-NO"/>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nb-NO"/>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C05B23F7-7EBD-DD49-AD0A-8848ADC9D696}" type="slidenum">
              <a:rPr lang="nb-NO"/>
              <a:pPr>
                <a:defRPr/>
              </a:pPr>
              <a:t>‹nr.›</a:t>
            </a:fld>
            <a:endParaRPr lang="nb-N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ppt alt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blipFill rotWithShape="1">
            <a:blip r:embed="rId15"/>
            <a:stretch>
              <a:fillRect/>
            </a:stretch>
          </a:blipFill>
          <a:ln>
            <a:noFill/>
          </a:ln>
          <a:extLst/>
        </p:spPr>
      </p:pic>
      <p:sp>
        <p:nvSpPr>
          <p:cNvPr id="2" name="Titelplatzhalt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de-AT" smtClean="0"/>
              <a:t>Mastertitelformat bearbeiten</a:t>
            </a:r>
            <a:endParaRPr lang="de-DE"/>
          </a:p>
        </p:txBody>
      </p:sp>
      <p:sp>
        <p:nvSpPr>
          <p:cNvPr id="3" name="Textplatzhalt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F3380-E590-104C-B0DA-F685A862CA84}" type="datetimeFigureOut">
              <a:rPr lang="de-DE" smtClean="0"/>
              <a:t>24.06.2013</a:t>
            </a:fld>
            <a:endParaRPr lang="de-DE"/>
          </a:p>
        </p:txBody>
      </p:sp>
      <p:sp>
        <p:nvSpPr>
          <p:cNvPr id="5" name="Fußzeilenplatzhalt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03166-C9E3-5345-BC91-1594CC8B45A0}" type="slidenum">
              <a:rPr lang="de-DE" smtClean="0"/>
              <a:t>‹nr.›</a:t>
            </a:fld>
            <a:endParaRPr lang="de-DE"/>
          </a:p>
        </p:txBody>
      </p:sp>
    </p:spTree>
    <p:extLst>
      <p:ext uri="{BB962C8B-B14F-4D97-AF65-F5344CB8AC3E}">
        <p14:creationId xmlns:p14="http://schemas.microsoft.com/office/powerpoint/2010/main" val="24543153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tiff"/><Relationship Id="rId5" Type="http://schemas.openxmlformats.org/officeDocument/2006/relationships/image" Target="../media/image6.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1" descr="STRIPE RE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a:xfrm>
            <a:off x="584729" y="2060575"/>
            <a:ext cx="4602163" cy="1143000"/>
          </a:xfrm>
        </p:spPr>
        <p:txBody>
          <a:bodyPr/>
          <a:lstStyle/>
          <a:p>
            <a:pPr algn="l">
              <a:defRPr/>
            </a:pPr>
            <a:r>
              <a:rPr lang="nb-NO" sz="1400" dirty="0" err="1">
                <a:solidFill>
                  <a:srgbClr val="3399FF"/>
                </a:solidFill>
                <a:latin typeface="Arial" charset="0"/>
                <a:cs typeface="+mj-cs"/>
              </a:rPr>
              <a:t>Decision</a:t>
            </a:r>
            <a:r>
              <a:rPr lang="nb-NO" sz="1400" dirty="0">
                <a:solidFill>
                  <a:srgbClr val="3399FF"/>
                </a:solidFill>
                <a:latin typeface="Arial" charset="0"/>
                <a:cs typeface="+mj-cs"/>
              </a:rPr>
              <a:t> support </a:t>
            </a:r>
            <a:r>
              <a:rPr lang="nb-NO" sz="1400" dirty="0" err="1">
                <a:solidFill>
                  <a:srgbClr val="3399FF"/>
                </a:solidFill>
                <a:latin typeface="Arial" charset="0"/>
                <a:cs typeface="+mj-cs"/>
              </a:rPr>
              <a:t>on</a:t>
            </a:r>
            <a:r>
              <a:rPr lang="nb-NO" sz="1400" dirty="0">
                <a:solidFill>
                  <a:srgbClr val="3399FF"/>
                </a:solidFill>
                <a:latin typeface="Arial" charset="0"/>
                <a:cs typeface="+mj-cs"/>
              </a:rPr>
              <a:t> </a:t>
            </a:r>
            <a:r>
              <a:rPr lang="nb-NO" sz="1400" dirty="0" err="1">
                <a:solidFill>
                  <a:srgbClr val="3399FF"/>
                </a:solidFill>
                <a:latin typeface="Arial" charset="0"/>
                <a:cs typeface="+mj-cs"/>
              </a:rPr>
              <a:t>security</a:t>
            </a:r>
            <a:r>
              <a:rPr lang="nb-NO" sz="1400" dirty="0">
                <a:solidFill>
                  <a:srgbClr val="3399FF"/>
                </a:solidFill>
                <a:latin typeface="Arial" charset="0"/>
                <a:cs typeface="+mj-cs"/>
              </a:rPr>
              <a:t> </a:t>
            </a:r>
            <a:r>
              <a:rPr lang="nb-NO" sz="1400" dirty="0" err="1">
                <a:solidFill>
                  <a:srgbClr val="3399FF"/>
                </a:solidFill>
                <a:latin typeface="Arial" charset="0"/>
                <a:cs typeface="+mj-cs"/>
              </a:rPr>
              <a:t>investment</a:t>
            </a:r>
            <a:endParaRPr lang="nb-NO" sz="1400" dirty="0">
              <a:solidFill>
                <a:srgbClr val="3399FF"/>
              </a:solidFill>
              <a:latin typeface="Arial" charset="0"/>
              <a:cs typeface="+mj-cs"/>
            </a:endParaRPr>
          </a:p>
        </p:txBody>
      </p:sp>
      <p:sp>
        <p:nvSpPr>
          <p:cNvPr id="2052" name="Rectangle 4"/>
          <p:cNvSpPr>
            <a:spLocks noGrp="1" noChangeArrowheads="1"/>
          </p:cNvSpPr>
          <p:nvPr>
            <p:ph idx="1"/>
          </p:nvPr>
        </p:nvSpPr>
        <p:spPr>
          <a:xfrm>
            <a:off x="5109503" y="404813"/>
            <a:ext cx="4468019" cy="1152525"/>
          </a:xfrm>
        </p:spPr>
        <p:txBody>
          <a:bodyPr/>
          <a:lstStyle/>
          <a:p>
            <a:pPr algn="r">
              <a:buFontTx/>
              <a:buNone/>
              <a:defRPr/>
            </a:pPr>
            <a:r>
              <a:rPr lang="nb-NO" sz="1600" i="1" dirty="0" smtClean="0">
                <a:solidFill>
                  <a:srgbClr val="000000"/>
                </a:solidFill>
                <a:latin typeface="Arial" charset="0"/>
                <a:cs typeface="+mn-cs"/>
              </a:rPr>
              <a:t>Walter </a:t>
            </a:r>
            <a:r>
              <a:rPr lang="nb-NO" sz="1600" i="1" dirty="0" err="1" smtClean="0">
                <a:solidFill>
                  <a:srgbClr val="000000"/>
                </a:solidFill>
                <a:latin typeface="Arial" charset="0"/>
                <a:cs typeface="+mn-cs"/>
              </a:rPr>
              <a:t>Peissl</a:t>
            </a:r>
            <a:endParaRPr lang="nb-NO" sz="1600" i="1" dirty="0">
              <a:solidFill>
                <a:srgbClr val="000000"/>
              </a:solidFill>
              <a:latin typeface="Arial" charset="0"/>
              <a:cs typeface="+mn-cs"/>
            </a:endParaRPr>
          </a:p>
          <a:p>
            <a:pPr algn="r">
              <a:buFontTx/>
              <a:buNone/>
              <a:defRPr/>
            </a:pPr>
            <a:endParaRPr lang="nb-NO" sz="1600" i="1" dirty="0">
              <a:solidFill>
                <a:schemeClr val="bg2"/>
              </a:solidFill>
              <a:latin typeface="Arial" charset="0"/>
              <a:cs typeface="+mn-cs"/>
            </a:endParaRPr>
          </a:p>
          <a:p>
            <a:pPr>
              <a:defRPr/>
            </a:pPr>
            <a:endParaRPr lang="nb-NO" sz="1600" i="1" dirty="0">
              <a:solidFill>
                <a:schemeClr val="bg2"/>
              </a:solidFill>
              <a:latin typeface="Arial" charset="0"/>
              <a:cs typeface="+mn-cs"/>
            </a:endParaRPr>
          </a:p>
        </p:txBody>
      </p:sp>
      <p:sp>
        <p:nvSpPr>
          <p:cNvPr id="2053" name="Rectangle 5"/>
          <p:cNvSpPr>
            <a:spLocks noChangeArrowheads="1"/>
          </p:cNvSpPr>
          <p:nvPr/>
        </p:nvSpPr>
        <p:spPr bwMode="auto">
          <a:xfrm>
            <a:off x="506506" y="3573464"/>
            <a:ext cx="8892156" cy="2807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de-DE" sz="2800" dirty="0" err="1" smtClean="0"/>
              <a:t>Idea</a:t>
            </a:r>
            <a:r>
              <a:rPr lang="de-DE" sz="2800" dirty="0"/>
              <a:t>, </a:t>
            </a:r>
            <a:r>
              <a:rPr lang="de-DE" sz="2800" dirty="0" err="1" smtClean="0"/>
              <a:t>methodology</a:t>
            </a:r>
            <a:r>
              <a:rPr lang="de-DE" sz="2800" dirty="0"/>
              <a:t> </a:t>
            </a:r>
            <a:r>
              <a:rPr lang="de-DE" sz="2800" dirty="0" smtClean="0"/>
              <a:t/>
            </a:r>
            <a:br>
              <a:rPr lang="de-DE" sz="2800" dirty="0" smtClean="0"/>
            </a:br>
            <a:r>
              <a:rPr lang="de-DE" sz="2800" dirty="0" err="1" smtClean="0"/>
              <a:t>and</a:t>
            </a:r>
            <a:r>
              <a:rPr lang="de-DE" sz="2800" dirty="0" smtClean="0"/>
              <a:t> </a:t>
            </a:r>
            <a:r>
              <a:rPr lang="de-DE" sz="2800" dirty="0" err="1"/>
              <a:t>procedure</a:t>
            </a:r>
            <a:r>
              <a:rPr lang="de-DE" sz="2800" dirty="0"/>
              <a:t> </a:t>
            </a:r>
          </a:p>
        </p:txBody>
      </p:sp>
      <p:sp>
        <p:nvSpPr>
          <p:cNvPr id="2054" name="Text Box 9"/>
          <p:cNvSpPr txBox="1">
            <a:spLocks noChangeArrowheads="1"/>
          </p:cNvSpPr>
          <p:nvPr/>
        </p:nvSpPr>
        <p:spPr bwMode="auto">
          <a:xfrm>
            <a:off x="8540486" y="6335714"/>
            <a:ext cx="1249052" cy="276999"/>
          </a:xfrm>
          <a:prstGeom prst="rect">
            <a:avLst/>
          </a:prstGeom>
          <a:noFill/>
          <a:ln>
            <a:noFill/>
          </a:ln>
          <a:effectLs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defRPr/>
            </a:pPr>
            <a:r>
              <a:rPr lang="de-AT" sz="1200" i="1" dirty="0">
                <a:cs typeface="+mn-cs"/>
              </a:rPr>
              <a:t>2</a:t>
            </a:r>
            <a:r>
              <a:rPr lang="de-AT" sz="1200" i="1" dirty="0" smtClean="0">
                <a:cs typeface="+mn-cs"/>
              </a:rPr>
              <a:t>4.06.2013</a:t>
            </a:r>
            <a:endParaRPr lang="nb-NO" sz="1200" i="1" dirty="0" smtClean="0">
              <a:cs typeface="+mn-cs"/>
            </a:endParaRPr>
          </a:p>
        </p:txBody>
      </p:sp>
      <p:pic>
        <p:nvPicPr>
          <p:cNvPr id="13" name="Bild 12" descr="ita_oeaw.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86969" y="5580187"/>
            <a:ext cx="2046552" cy="26733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ppt al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a:xfrm>
            <a:off x="495300" y="274638"/>
            <a:ext cx="9410700" cy="1143000"/>
          </a:xfrm>
        </p:spPr>
        <p:txBody>
          <a:bodyPr/>
          <a:lstStyle/>
          <a:p>
            <a:pPr algn="l" eaLnBrk="1" hangingPunct="1"/>
            <a:r>
              <a:rPr lang="nb-NO" sz="2800" b="1" dirty="0" err="1">
                <a:solidFill>
                  <a:srgbClr val="000000"/>
                </a:solidFill>
                <a:latin typeface="Arial" charset="0"/>
              </a:rPr>
              <a:t>Decision-making</a:t>
            </a:r>
            <a:endParaRPr lang="nb-NO" sz="2800" b="1" dirty="0">
              <a:solidFill>
                <a:srgbClr val="000000"/>
              </a:solidFill>
              <a:latin typeface="Arial" charset="0"/>
            </a:endParaRPr>
          </a:p>
        </p:txBody>
      </p:sp>
      <p:sp>
        <p:nvSpPr>
          <p:cNvPr id="6148" name="Rectangle 4"/>
          <p:cNvSpPr>
            <a:spLocks noGrp="1" noChangeArrowheads="1"/>
          </p:cNvSpPr>
          <p:nvPr>
            <p:ph type="body" idx="1"/>
          </p:nvPr>
        </p:nvSpPr>
        <p:spPr>
          <a:xfrm>
            <a:off x="5343043" y="1600201"/>
            <a:ext cx="4067657" cy="4525963"/>
          </a:xfrm>
        </p:spPr>
        <p:txBody>
          <a:bodyPr/>
          <a:lstStyle/>
          <a:p>
            <a:pPr marL="0" indent="0">
              <a:buNone/>
            </a:pPr>
            <a:r>
              <a:rPr lang="de-DE" sz="2000" dirty="0" err="1" smtClean="0">
                <a:solidFill>
                  <a:srgbClr val="000000"/>
                </a:solidFill>
                <a:latin typeface="Arial" charset="0"/>
              </a:rPr>
              <a:t>Based</a:t>
            </a:r>
            <a:r>
              <a:rPr lang="de-DE" sz="2000" dirty="0" smtClean="0">
                <a:solidFill>
                  <a:srgbClr val="000000"/>
                </a:solidFill>
                <a:latin typeface="Arial" charset="0"/>
              </a:rPr>
              <a:t> on:</a:t>
            </a:r>
          </a:p>
          <a:p>
            <a:r>
              <a:rPr lang="de-DE" sz="2000" dirty="0" smtClean="0">
                <a:solidFill>
                  <a:srgbClr val="000000"/>
                </a:solidFill>
                <a:latin typeface="Arial" charset="0"/>
              </a:rPr>
              <a:t>Summary </a:t>
            </a:r>
            <a:r>
              <a:rPr lang="de-DE" sz="2000" dirty="0" err="1" smtClean="0">
                <a:solidFill>
                  <a:srgbClr val="000000"/>
                </a:solidFill>
                <a:latin typeface="Arial" charset="0"/>
              </a:rPr>
              <a:t>report</a:t>
            </a:r>
            <a:endParaRPr lang="de-DE" sz="2000" dirty="0" smtClean="0">
              <a:solidFill>
                <a:srgbClr val="000000"/>
              </a:solidFill>
              <a:latin typeface="Arial" charset="0"/>
            </a:endParaRPr>
          </a:p>
          <a:p>
            <a:r>
              <a:rPr lang="de-DE" sz="2000" dirty="0" err="1"/>
              <a:t>D</a:t>
            </a:r>
            <a:r>
              <a:rPr lang="de-DE" sz="2000" dirty="0" err="1" smtClean="0"/>
              <a:t>iversity</a:t>
            </a:r>
            <a:r>
              <a:rPr lang="de-DE" sz="2000" dirty="0" smtClean="0"/>
              <a:t> </a:t>
            </a:r>
            <a:r>
              <a:rPr lang="de-DE" sz="2000" dirty="0" err="1"/>
              <a:t>of</a:t>
            </a:r>
            <a:r>
              <a:rPr lang="de-DE" sz="2000" dirty="0"/>
              <a:t> </a:t>
            </a:r>
            <a:r>
              <a:rPr lang="de-DE" sz="2000" dirty="0" err="1"/>
              <a:t>viewpoints</a:t>
            </a:r>
            <a:r>
              <a:rPr lang="de-DE" sz="2000" dirty="0"/>
              <a:t> </a:t>
            </a:r>
            <a:r>
              <a:rPr lang="de-DE" sz="2000" dirty="0" err="1"/>
              <a:t>about</a:t>
            </a:r>
            <a:r>
              <a:rPr lang="de-DE" sz="2000" dirty="0"/>
              <a:t> </a:t>
            </a:r>
            <a:r>
              <a:rPr lang="de-DE" sz="2000" dirty="0" err="1"/>
              <a:t>how</a:t>
            </a:r>
            <a:r>
              <a:rPr lang="de-DE" sz="2000" dirty="0"/>
              <a:t> </a:t>
            </a:r>
            <a:r>
              <a:rPr lang="de-DE" sz="2000" dirty="0" err="1"/>
              <a:t>the</a:t>
            </a:r>
            <a:r>
              <a:rPr lang="de-DE" sz="2000" dirty="0"/>
              <a:t> different </a:t>
            </a:r>
            <a:r>
              <a:rPr lang="de-DE" sz="2000" dirty="0" err="1"/>
              <a:t>security</a:t>
            </a:r>
            <a:r>
              <a:rPr lang="de-DE" sz="2000" dirty="0"/>
              <a:t> </a:t>
            </a:r>
            <a:r>
              <a:rPr lang="de-DE" sz="2000" dirty="0" err="1"/>
              <a:t>measures</a:t>
            </a:r>
            <a:r>
              <a:rPr lang="de-DE" sz="2000" dirty="0"/>
              <a:t> </a:t>
            </a:r>
            <a:r>
              <a:rPr lang="de-DE" sz="2000" dirty="0" err="1"/>
              <a:t>perform</a:t>
            </a:r>
            <a:r>
              <a:rPr lang="de-DE" sz="2000" dirty="0"/>
              <a:t> </a:t>
            </a:r>
            <a:r>
              <a:rPr lang="de-DE" sz="2000" dirty="0" err="1"/>
              <a:t>with</a:t>
            </a:r>
            <a:r>
              <a:rPr lang="de-DE" sz="2000" dirty="0"/>
              <a:t> </a:t>
            </a:r>
            <a:r>
              <a:rPr lang="de-DE" sz="2000" dirty="0" err="1"/>
              <a:t>regards</a:t>
            </a:r>
            <a:r>
              <a:rPr lang="de-DE" sz="2000" dirty="0"/>
              <a:t> </a:t>
            </a:r>
            <a:r>
              <a:rPr lang="de-DE" sz="2000" dirty="0" err="1"/>
              <a:t>to</a:t>
            </a:r>
            <a:r>
              <a:rPr lang="de-DE" sz="2000" dirty="0"/>
              <a:t> </a:t>
            </a:r>
            <a:r>
              <a:rPr lang="de-DE" sz="2000" dirty="0" err="1"/>
              <a:t>the</a:t>
            </a:r>
            <a:r>
              <a:rPr lang="de-DE" sz="2000" dirty="0"/>
              <a:t> </a:t>
            </a:r>
            <a:r>
              <a:rPr lang="de-DE" sz="2000" dirty="0" err="1" smtClean="0"/>
              <a:t>criteria</a:t>
            </a:r>
            <a:endParaRPr lang="de-DE" sz="2000" dirty="0"/>
          </a:p>
          <a:p>
            <a:r>
              <a:rPr lang="de-DE" sz="2000" dirty="0" err="1"/>
              <a:t>O</a:t>
            </a:r>
            <a:r>
              <a:rPr lang="de-DE" sz="2000" dirty="0" err="1" smtClean="0"/>
              <a:t>verview</a:t>
            </a:r>
            <a:r>
              <a:rPr lang="de-DE" sz="2000" dirty="0" smtClean="0"/>
              <a:t> </a:t>
            </a:r>
            <a:r>
              <a:rPr lang="de-DE" sz="2000" dirty="0" err="1"/>
              <a:t>of</a:t>
            </a:r>
            <a:r>
              <a:rPr lang="de-DE" sz="2000" dirty="0"/>
              <a:t> </a:t>
            </a:r>
            <a:r>
              <a:rPr lang="de-DE" sz="2000" dirty="0" err="1"/>
              <a:t>the</a:t>
            </a:r>
            <a:r>
              <a:rPr lang="de-DE" sz="2000" dirty="0"/>
              <a:t> </a:t>
            </a:r>
            <a:r>
              <a:rPr lang="de-DE" sz="2000" dirty="0" err="1"/>
              <a:t>performance</a:t>
            </a:r>
            <a:r>
              <a:rPr lang="de-DE" sz="2000" dirty="0"/>
              <a:t> </a:t>
            </a:r>
            <a:r>
              <a:rPr lang="de-DE" sz="2000" dirty="0" err="1"/>
              <a:t>of</a:t>
            </a:r>
            <a:r>
              <a:rPr lang="de-DE" sz="2000" dirty="0"/>
              <a:t> </a:t>
            </a:r>
            <a:r>
              <a:rPr lang="de-DE" sz="2000" dirty="0" err="1"/>
              <a:t>each</a:t>
            </a:r>
            <a:r>
              <a:rPr lang="de-DE" sz="2000" dirty="0"/>
              <a:t> alternative on </a:t>
            </a:r>
            <a:r>
              <a:rPr lang="de-DE" sz="2000" dirty="0" err="1"/>
              <a:t>each</a:t>
            </a:r>
            <a:r>
              <a:rPr lang="de-DE" sz="2000" dirty="0"/>
              <a:t> </a:t>
            </a:r>
            <a:r>
              <a:rPr lang="de-DE" sz="2000" dirty="0" err="1"/>
              <a:t>criterion</a:t>
            </a:r>
            <a:r>
              <a:rPr lang="de-DE" sz="2000" dirty="0"/>
              <a:t>.</a:t>
            </a:r>
            <a:endParaRPr lang="de-DE" sz="2000" dirty="0">
              <a:solidFill>
                <a:srgbClr val="000000"/>
              </a:solidFill>
              <a:latin typeface="Arial" charset="0"/>
            </a:endParaRPr>
          </a:p>
        </p:txBody>
      </p:sp>
      <p:pic>
        <p:nvPicPr>
          <p:cNvPr id="6149" name="Bild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4472" y="1340768"/>
            <a:ext cx="5094161"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211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ppt al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a:xfrm>
            <a:off x="495300" y="274638"/>
            <a:ext cx="9410700" cy="1143000"/>
          </a:xfrm>
        </p:spPr>
        <p:txBody>
          <a:bodyPr/>
          <a:lstStyle/>
          <a:p>
            <a:pPr algn="l" eaLnBrk="1" hangingPunct="1"/>
            <a:r>
              <a:rPr lang="nb-NO" sz="2800" b="1" dirty="0">
                <a:solidFill>
                  <a:srgbClr val="000000"/>
                </a:solidFill>
                <a:latin typeface="Arial" charset="0"/>
              </a:rPr>
              <a:t>The DESSI </a:t>
            </a:r>
            <a:r>
              <a:rPr lang="nb-NO" sz="2800" b="1" dirty="0" err="1">
                <a:solidFill>
                  <a:srgbClr val="000000"/>
                </a:solidFill>
                <a:latin typeface="Arial" charset="0"/>
              </a:rPr>
              <a:t>process</a:t>
            </a:r>
            <a:endParaRPr lang="nb-NO" sz="2800" b="1" dirty="0">
              <a:solidFill>
                <a:srgbClr val="000000"/>
              </a:solidFill>
              <a:latin typeface="Arial" charset="0"/>
            </a:endParaRPr>
          </a:p>
        </p:txBody>
      </p:sp>
      <p:sp>
        <p:nvSpPr>
          <p:cNvPr id="7172" name="Rectangle 4"/>
          <p:cNvSpPr>
            <a:spLocks noGrp="1" noChangeArrowheads="1"/>
          </p:cNvSpPr>
          <p:nvPr>
            <p:ph type="body" idx="1"/>
          </p:nvPr>
        </p:nvSpPr>
        <p:spPr/>
        <p:txBody>
          <a:bodyPr/>
          <a:lstStyle/>
          <a:p>
            <a:pPr eaLnBrk="1" hangingPunct="1"/>
            <a:endParaRPr lang="de-DE" sz="2000">
              <a:solidFill>
                <a:schemeClr val="bg2"/>
              </a:solidFill>
              <a:latin typeface="Arial" charset="0"/>
            </a:endParaRPr>
          </a:p>
        </p:txBody>
      </p:sp>
      <p:pic>
        <p:nvPicPr>
          <p:cNvPr id="7173" name="Bilde 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10689" y="1339850"/>
            <a:ext cx="546033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322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l"/>
            <a:r>
              <a:rPr lang="de-DE" sz="2800" b="1" dirty="0" smtClean="0">
                <a:latin typeface="Arial"/>
                <a:cs typeface="Arial"/>
              </a:rPr>
              <a:t>DESSI Partners</a:t>
            </a:r>
            <a:endParaRPr lang="de-DE" sz="2800" b="1" dirty="0">
              <a:latin typeface="Arial"/>
              <a:cs typeface="Arial"/>
            </a:endParaRPr>
          </a:p>
        </p:txBody>
      </p:sp>
      <p:sp>
        <p:nvSpPr>
          <p:cNvPr id="5" name="Inhaltsplatzhalter 4"/>
          <p:cNvSpPr>
            <a:spLocks noGrp="1"/>
          </p:cNvSpPr>
          <p:nvPr>
            <p:ph idx="1"/>
          </p:nvPr>
        </p:nvSpPr>
        <p:spPr>
          <a:xfrm>
            <a:off x="584515" y="1600201"/>
            <a:ext cx="8915400" cy="4525963"/>
          </a:xfrm>
        </p:spPr>
        <p:txBody>
          <a:bodyPr>
            <a:noAutofit/>
          </a:bodyPr>
          <a:lstStyle/>
          <a:p>
            <a:pPr marL="0" indent="0">
              <a:buNone/>
            </a:pPr>
            <a:r>
              <a:rPr lang="de-DE" sz="2400" dirty="0" smtClean="0"/>
              <a:t>The </a:t>
            </a:r>
            <a:r>
              <a:rPr lang="de-DE" sz="2400" dirty="0" err="1"/>
              <a:t>Danish</a:t>
            </a:r>
            <a:r>
              <a:rPr lang="de-DE" sz="2400" dirty="0"/>
              <a:t> Board </a:t>
            </a:r>
            <a:r>
              <a:rPr lang="de-DE" sz="2400" dirty="0" err="1"/>
              <a:t>of</a:t>
            </a:r>
            <a:r>
              <a:rPr lang="de-DE" sz="2400" dirty="0"/>
              <a:t> </a:t>
            </a:r>
            <a:r>
              <a:rPr lang="de-DE" sz="2400" dirty="0" smtClean="0"/>
              <a:t>Technology</a:t>
            </a:r>
          </a:p>
          <a:p>
            <a:pPr marL="0" indent="0">
              <a:spcBef>
                <a:spcPts val="0"/>
              </a:spcBef>
              <a:buNone/>
            </a:pPr>
            <a:r>
              <a:rPr lang="de-DE" sz="2400" dirty="0" smtClean="0"/>
              <a:t> </a:t>
            </a:r>
            <a:endParaRPr lang="de-DE" sz="1800" dirty="0"/>
          </a:p>
          <a:p>
            <a:pPr marL="0" indent="0">
              <a:buNone/>
            </a:pPr>
            <a:r>
              <a:rPr lang="de-DE" sz="2400" dirty="0" smtClean="0"/>
              <a:t>			Verein </a:t>
            </a:r>
            <a:r>
              <a:rPr lang="de-DE" sz="2400" dirty="0" err="1" smtClean="0"/>
              <a:t>für</a:t>
            </a:r>
            <a:r>
              <a:rPr lang="de-DE" sz="2400" dirty="0" smtClean="0"/>
              <a:t> sozialwissenschaftliche Forschung und 				Beratung e.V. (VSFB)</a:t>
            </a:r>
          </a:p>
          <a:p>
            <a:pPr marL="0" indent="0">
              <a:spcBef>
                <a:spcPts val="0"/>
              </a:spcBef>
              <a:buNone/>
            </a:pPr>
            <a:endParaRPr lang="de-DE" sz="1800" dirty="0"/>
          </a:p>
          <a:p>
            <a:pPr marL="0" indent="0">
              <a:buNone/>
            </a:pPr>
            <a:r>
              <a:rPr lang="de-DE" sz="2400" dirty="0"/>
              <a:t>Institut für Technikfolgen-Abschätzung </a:t>
            </a:r>
            <a:r>
              <a:rPr lang="de-DE" sz="2400" dirty="0" smtClean="0"/>
              <a:t/>
            </a:r>
            <a:br>
              <a:rPr lang="de-DE" sz="2400" dirty="0" smtClean="0"/>
            </a:br>
            <a:r>
              <a:rPr lang="de-DE" sz="2400" dirty="0" err="1" smtClean="0"/>
              <a:t>Oesterreichische</a:t>
            </a:r>
            <a:r>
              <a:rPr lang="de-DE" sz="2400" dirty="0" smtClean="0"/>
              <a:t> </a:t>
            </a:r>
            <a:r>
              <a:rPr lang="de-DE" sz="2400" dirty="0"/>
              <a:t>Akademie </a:t>
            </a:r>
            <a:r>
              <a:rPr lang="de-DE" sz="2400" dirty="0" smtClean="0"/>
              <a:t/>
            </a:r>
            <a:br>
              <a:rPr lang="de-DE" sz="2400" dirty="0" smtClean="0"/>
            </a:br>
            <a:r>
              <a:rPr lang="de-DE" sz="2400" dirty="0" smtClean="0"/>
              <a:t>der </a:t>
            </a:r>
            <a:r>
              <a:rPr lang="de-DE" sz="2400" dirty="0"/>
              <a:t>Wissenschaften (</a:t>
            </a:r>
            <a:r>
              <a:rPr lang="de-DE" sz="2400" dirty="0" err="1"/>
              <a:t>OeAW</a:t>
            </a:r>
            <a:r>
              <a:rPr lang="de-DE" sz="2400" dirty="0"/>
              <a:t>-ITA</a:t>
            </a:r>
            <a:r>
              <a:rPr lang="de-DE" sz="2400" dirty="0" smtClean="0"/>
              <a:t>)</a:t>
            </a:r>
          </a:p>
          <a:p>
            <a:pPr marL="0" indent="0">
              <a:spcBef>
                <a:spcPts val="0"/>
              </a:spcBef>
              <a:buNone/>
            </a:pPr>
            <a:endParaRPr lang="de-DE" sz="1800" dirty="0"/>
          </a:p>
          <a:p>
            <a:pPr marL="0" indent="0">
              <a:buNone/>
            </a:pPr>
            <a:r>
              <a:rPr lang="de-DE" sz="2400" dirty="0" smtClean="0"/>
              <a:t>			    </a:t>
            </a:r>
            <a:r>
              <a:rPr lang="de-DE" sz="2400" dirty="0" err="1" smtClean="0"/>
              <a:t>Peace</a:t>
            </a:r>
            <a:r>
              <a:rPr lang="de-DE" sz="2400" dirty="0" smtClean="0"/>
              <a:t> Research Institute Oslo (PRIO)</a:t>
            </a:r>
          </a:p>
          <a:p>
            <a:pPr marL="0" indent="0">
              <a:spcBef>
                <a:spcPts val="0"/>
              </a:spcBef>
              <a:buNone/>
            </a:pPr>
            <a:r>
              <a:rPr lang="de-DE" sz="2400" dirty="0" smtClean="0"/>
              <a:t> </a:t>
            </a:r>
            <a:endParaRPr lang="de-DE" sz="1800" dirty="0" smtClean="0"/>
          </a:p>
          <a:p>
            <a:pPr marL="0" indent="0">
              <a:buNone/>
            </a:pPr>
            <a:r>
              <a:rPr lang="de-DE" sz="2400" dirty="0" smtClean="0"/>
              <a:t>The </a:t>
            </a:r>
            <a:r>
              <a:rPr lang="de-DE" sz="2400" dirty="0" err="1"/>
              <a:t>Norwegian</a:t>
            </a:r>
            <a:r>
              <a:rPr lang="de-DE" sz="2400" dirty="0"/>
              <a:t> Board </a:t>
            </a:r>
            <a:r>
              <a:rPr lang="de-DE" sz="2400" dirty="0" err="1"/>
              <a:t>of</a:t>
            </a:r>
            <a:r>
              <a:rPr lang="de-DE" sz="2400" dirty="0"/>
              <a:t> Technology (</a:t>
            </a:r>
            <a:r>
              <a:rPr lang="de-DE" sz="2400" dirty="0" smtClean="0"/>
              <a:t>NBT)</a:t>
            </a:r>
          </a:p>
        </p:txBody>
      </p:sp>
      <p:pic>
        <p:nvPicPr>
          <p:cNvPr id="2" name="Bild 1" descr="PRIO_logo_2010_135x80.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8497" y="4813155"/>
            <a:ext cx="1716191" cy="704078"/>
          </a:xfrm>
          <a:prstGeom prst="rect">
            <a:avLst/>
          </a:prstGeom>
        </p:spPr>
      </p:pic>
      <p:pic>
        <p:nvPicPr>
          <p:cNvPr id="7" name="Bild 6" descr="ita_oeaw.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23130" y="3510448"/>
            <a:ext cx="2418269" cy="3158912"/>
          </a:xfrm>
          <a:prstGeom prst="rect">
            <a:avLst/>
          </a:prstGeom>
        </p:spPr>
      </p:pic>
      <p:pic>
        <p:nvPicPr>
          <p:cNvPr id="3" name="Bild 2" descr="DBT logo.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43045" y="1700809"/>
            <a:ext cx="2747081" cy="402309"/>
          </a:xfrm>
          <a:prstGeom prst="rect">
            <a:avLst/>
          </a:prstGeom>
        </p:spPr>
      </p:pic>
      <p:pic>
        <p:nvPicPr>
          <p:cNvPr id="8" name="Bild 7" descr="NBT logo.tiff"/>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513173" y="5589241"/>
            <a:ext cx="936104" cy="782007"/>
          </a:xfrm>
          <a:prstGeom prst="rect">
            <a:avLst/>
          </a:prstGeom>
        </p:spPr>
      </p:pic>
      <p:pic>
        <p:nvPicPr>
          <p:cNvPr id="9" name="Bild 8" descr="VSFB Logo.tiff"/>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62523" y="2575504"/>
            <a:ext cx="1248139" cy="637472"/>
          </a:xfrm>
          <a:prstGeom prst="rect">
            <a:avLst/>
          </a:prstGeom>
        </p:spPr>
      </p:pic>
    </p:spTree>
    <p:extLst>
      <p:ext uri="{BB962C8B-B14F-4D97-AF65-F5344CB8AC3E}">
        <p14:creationId xmlns:p14="http://schemas.microsoft.com/office/powerpoint/2010/main" val="1619543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l"/>
            <a:r>
              <a:rPr lang="de-DE" sz="2800" b="1" dirty="0" err="1" smtClean="0">
                <a:latin typeface="Arial"/>
                <a:cs typeface="Arial"/>
              </a:rPr>
              <a:t>Idea</a:t>
            </a:r>
            <a:endParaRPr lang="de-DE" sz="2800" b="1" dirty="0">
              <a:latin typeface="Arial"/>
              <a:cs typeface="Arial"/>
            </a:endParaRPr>
          </a:p>
        </p:txBody>
      </p:sp>
      <p:sp>
        <p:nvSpPr>
          <p:cNvPr id="5" name="Inhaltsplatzhalter 4"/>
          <p:cNvSpPr>
            <a:spLocks noGrp="1"/>
          </p:cNvSpPr>
          <p:nvPr>
            <p:ph idx="1"/>
          </p:nvPr>
        </p:nvSpPr>
        <p:spPr>
          <a:xfrm>
            <a:off x="584515" y="1628801"/>
            <a:ext cx="8915400" cy="4525963"/>
          </a:xfrm>
        </p:spPr>
        <p:txBody>
          <a:bodyPr>
            <a:noAutofit/>
          </a:bodyPr>
          <a:lstStyle/>
          <a:p>
            <a:r>
              <a:rPr lang="en-GB" sz="2400" dirty="0">
                <a:latin typeface="Arial"/>
                <a:cs typeface="Arial"/>
              </a:rPr>
              <a:t>Securitization</a:t>
            </a:r>
          </a:p>
          <a:p>
            <a:r>
              <a:rPr lang="en-GB" sz="2400" dirty="0" smtClean="0">
                <a:latin typeface="Arial"/>
                <a:cs typeface="Arial"/>
              </a:rPr>
              <a:t>Security investments </a:t>
            </a:r>
            <a:r>
              <a:rPr lang="en-GB" sz="2400" dirty="0">
                <a:latin typeface="Arial"/>
                <a:cs typeface="Arial"/>
              </a:rPr>
              <a:t>increased </a:t>
            </a:r>
            <a:r>
              <a:rPr lang="en-GB" sz="2400" dirty="0" smtClean="0">
                <a:latin typeface="Arial"/>
                <a:cs typeface="Arial"/>
              </a:rPr>
              <a:t>substantially</a:t>
            </a:r>
            <a:endParaRPr lang="de-DE" sz="2400" dirty="0">
              <a:latin typeface="Arial"/>
              <a:cs typeface="Arial"/>
            </a:endParaRPr>
          </a:p>
          <a:p>
            <a:r>
              <a:rPr lang="en-GB" sz="2400" dirty="0" smtClean="0">
                <a:latin typeface="Arial"/>
                <a:cs typeface="Arial"/>
              </a:rPr>
              <a:t>Decisions often…</a:t>
            </a:r>
          </a:p>
          <a:p>
            <a:pPr lvl="1"/>
            <a:r>
              <a:rPr lang="en-GB" sz="2000" dirty="0" smtClean="0">
                <a:latin typeface="Arial"/>
                <a:cs typeface="Arial"/>
              </a:rPr>
              <a:t>Technology driven</a:t>
            </a:r>
          </a:p>
          <a:p>
            <a:pPr lvl="1"/>
            <a:r>
              <a:rPr lang="en-GB" sz="2000" dirty="0" smtClean="0">
                <a:latin typeface="Arial"/>
                <a:cs typeface="Arial"/>
              </a:rPr>
              <a:t>Immediate response</a:t>
            </a:r>
          </a:p>
          <a:p>
            <a:pPr lvl="1"/>
            <a:r>
              <a:rPr lang="en-GB" sz="2000" dirty="0" smtClean="0">
                <a:latin typeface="Arial"/>
                <a:cs typeface="Arial"/>
              </a:rPr>
              <a:t>One-dimensional</a:t>
            </a:r>
          </a:p>
          <a:p>
            <a:pPr lvl="1"/>
            <a:r>
              <a:rPr lang="en-GB" sz="2000" dirty="0" smtClean="0">
                <a:latin typeface="Arial"/>
                <a:cs typeface="Arial"/>
              </a:rPr>
              <a:t>Closed door</a:t>
            </a:r>
            <a:endParaRPr lang="en-GB" sz="2000" dirty="0">
              <a:latin typeface="Arial"/>
              <a:cs typeface="Arial"/>
            </a:endParaRPr>
          </a:p>
          <a:p>
            <a:pPr marL="0" indent="0">
              <a:buNone/>
            </a:pPr>
            <a:r>
              <a:rPr lang="en-GB" sz="2400" dirty="0">
                <a:latin typeface="Arial"/>
                <a:cs typeface="Arial"/>
              </a:rPr>
              <a:t> </a:t>
            </a:r>
            <a:endParaRPr lang="de-DE" sz="2400" dirty="0">
              <a:latin typeface="Arial"/>
              <a:cs typeface="Arial"/>
            </a:endParaRPr>
          </a:p>
          <a:p>
            <a:pPr marL="0" indent="0">
              <a:buNone/>
            </a:pPr>
            <a:r>
              <a:rPr lang="en-GB" sz="2400" i="1" dirty="0">
                <a:latin typeface="Arial"/>
                <a:cs typeface="Arial"/>
              </a:rPr>
              <a:t>A method for </a:t>
            </a:r>
            <a:r>
              <a:rPr lang="en-GB" sz="2400" i="1" dirty="0" smtClean="0">
                <a:latin typeface="Arial"/>
                <a:cs typeface="Arial"/>
              </a:rPr>
              <a:t>transparent decision support needed</a:t>
            </a:r>
            <a:r>
              <a:rPr lang="en-GB" sz="2400" dirty="0">
                <a:latin typeface="Arial"/>
                <a:cs typeface="Arial"/>
              </a:rPr>
              <a:t> </a:t>
            </a:r>
            <a:endParaRPr lang="de-DE" sz="2400" dirty="0">
              <a:latin typeface="Arial"/>
              <a:cs typeface="Arial"/>
            </a:endParaRPr>
          </a:p>
        </p:txBody>
      </p:sp>
    </p:spTree>
    <p:extLst>
      <p:ext uri="{BB962C8B-B14F-4D97-AF65-F5344CB8AC3E}">
        <p14:creationId xmlns:p14="http://schemas.microsoft.com/office/powerpoint/2010/main" val="2582178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ppt al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a:xfrm>
            <a:off x="495300" y="274638"/>
            <a:ext cx="9410700" cy="1143000"/>
          </a:xfrm>
        </p:spPr>
        <p:txBody>
          <a:bodyPr/>
          <a:lstStyle/>
          <a:p>
            <a:pPr algn="l" eaLnBrk="1" hangingPunct="1"/>
            <a:r>
              <a:rPr lang="nb-NO" sz="2800" b="1" dirty="0" err="1" smtClean="0">
                <a:solidFill>
                  <a:srgbClr val="000000"/>
                </a:solidFill>
                <a:latin typeface="Arial" charset="0"/>
              </a:rPr>
              <a:t>Methodology</a:t>
            </a:r>
            <a:endParaRPr lang="nb-NO" sz="2800" b="1" dirty="0">
              <a:solidFill>
                <a:srgbClr val="000000"/>
              </a:solidFill>
              <a:latin typeface="Arial" charset="0"/>
            </a:endParaRPr>
          </a:p>
        </p:txBody>
      </p:sp>
      <p:sp>
        <p:nvSpPr>
          <p:cNvPr id="7172" name="Rectangle 4"/>
          <p:cNvSpPr>
            <a:spLocks noGrp="1" noChangeArrowheads="1"/>
          </p:cNvSpPr>
          <p:nvPr>
            <p:ph type="body" idx="1"/>
          </p:nvPr>
        </p:nvSpPr>
        <p:spPr>
          <a:xfrm>
            <a:off x="5811095" y="1600201"/>
            <a:ext cx="3599605" cy="4525963"/>
          </a:xfrm>
        </p:spPr>
        <p:txBody>
          <a:bodyPr/>
          <a:lstStyle/>
          <a:p>
            <a:pPr eaLnBrk="1" hangingPunct="1"/>
            <a:r>
              <a:rPr lang="de-DE" sz="2000" dirty="0" smtClean="0">
                <a:solidFill>
                  <a:srgbClr val="000000"/>
                </a:solidFill>
                <a:latin typeface="Arial" charset="0"/>
              </a:rPr>
              <a:t>Multi-dimensional</a:t>
            </a:r>
          </a:p>
          <a:p>
            <a:pPr eaLnBrk="1" hangingPunct="1"/>
            <a:r>
              <a:rPr lang="de-DE" sz="2000" dirty="0" err="1" smtClean="0">
                <a:solidFill>
                  <a:srgbClr val="000000"/>
                </a:solidFill>
                <a:latin typeface="Arial" charset="0"/>
              </a:rPr>
              <a:t>Participatory</a:t>
            </a:r>
            <a:endParaRPr lang="de-DE" sz="2000" dirty="0" smtClean="0">
              <a:solidFill>
                <a:srgbClr val="000000"/>
              </a:solidFill>
              <a:latin typeface="Arial" charset="0"/>
            </a:endParaRPr>
          </a:p>
          <a:p>
            <a:pPr eaLnBrk="1" hangingPunct="1"/>
            <a:r>
              <a:rPr lang="de-DE" sz="2000" dirty="0" smtClean="0">
                <a:solidFill>
                  <a:srgbClr val="000000"/>
                </a:solidFill>
                <a:latin typeface="Arial" charset="0"/>
              </a:rPr>
              <a:t>Transparent</a:t>
            </a:r>
          </a:p>
          <a:p>
            <a:pPr eaLnBrk="1" hangingPunct="1"/>
            <a:r>
              <a:rPr lang="de-DE" sz="2000" dirty="0" smtClean="0">
                <a:solidFill>
                  <a:srgbClr val="000000"/>
                </a:solidFill>
                <a:latin typeface="Arial" charset="0"/>
              </a:rPr>
              <a:t>Web-tool </a:t>
            </a:r>
            <a:r>
              <a:rPr lang="de-DE" sz="2000" dirty="0" err="1" smtClean="0">
                <a:solidFill>
                  <a:srgbClr val="000000"/>
                </a:solidFill>
                <a:latin typeface="Arial" charset="0"/>
              </a:rPr>
              <a:t>supported</a:t>
            </a:r>
            <a:endParaRPr lang="de-DE" sz="2000" dirty="0" smtClean="0">
              <a:solidFill>
                <a:srgbClr val="000000"/>
              </a:solidFill>
              <a:latin typeface="Arial" charset="0"/>
            </a:endParaRPr>
          </a:p>
          <a:p>
            <a:pPr eaLnBrk="1" hangingPunct="1"/>
            <a:endParaRPr lang="de-DE" sz="2000" dirty="0">
              <a:solidFill>
                <a:srgbClr val="000000"/>
              </a:solidFill>
              <a:latin typeface="Arial" charset="0"/>
            </a:endParaRPr>
          </a:p>
        </p:txBody>
      </p:sp>
      <p:pic>
        <p:nvPicPr>
          <p:cNvPr id="7173" name="Bilde 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72480" y="1339850"/>
            <a:ext cx="546033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336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l"/>
            <a:r>
              <a:rPr lang="de-DE" sz="2800" b="1" dirty="0" smtClean="0">
                <a:latin typeface="Arial"/>
                <a:cs typeface="Arial"/>
              </a:rPr>
              <a:t>DESSI </a:t>
            </a:r>
            <a:r>
              <a:rPr lang="de-DE" sz="2800" b="1" dirty="0" err="1" smtClean="0">
                <a:latin typeface="Arial"/>
                <a:cs typeface="Arial"/>
              </a:rPr>
              <a:t>Objectives</a:t>
            </a:r>
            <a:endParaRPr lang="de-DE" sz="2800" b="1" dirty="0">
              <a:latin typeface="Arial"/>
              <a:cs typeface="Arial"/>
            </a:endParaRPr>
          </a:p>
        </p:txBody>
      </p:sp>
      <p:sp>
        <p:nvSpPr>
          <p:cNvPr id="5" name="Inhaltsplatzhalter 4"/>
          <p:cNvSpPr>
            <a:spLocks noGrp="1"/>
          </p:cNvSpPr>
          <p:nvPr>
            <p:ph idx="1"/>
          </p:nvPr>
        </p:nvSpPr>
        <p:spPr>
          <a:xfrm>
            <a:off x="584515" y="1600201"/>
            <a:ext cx="8915400" cy="4525963"/>
          </a:xfrm>
        </p:spPr>
        <p:txBody>
          <a:bodyPr>
            <a:noAutofit/>
          </a:bodyPr>
          <a:lstStyle/>
          <a:p>
            <a:pPr lvl="0"/>
            <a:r>
              <a:rPr lang="en-US" sz="2000" dirty="0" smtClean="0"/>
              <a:t>Produce </a:t>
            </a:r>
            <a:r>
              <a:rPr lang="en-US" sz="2000" dirty="0"/>
              <a:t>a versatile </a:t>
            </a:r>
            <a:r>
              <a:rPr lang="en-US" sz="2000" b="1" dirty="0"/>
              <a:t>method for transparent and rigorous assessment of alternative security investments from a set of societal important perspectives (dimensions) and with a future look into possible changes in </a:t>
            </a:r>
            <a:r>
              <a:rPr lang="en-US" sz="2000" b="1" dirty="0" smtClean="0"/>
              <a:t>context </a:t>
            </a:r>
            <a:r>
              <a:rPr lang="en-US" sz="2000" b="1" dirty="0"/>
              <a:t>(scenarios)</a:t>
            </a:r>
            <a:r>
              <a:rPr lang="en-US" sz="2000" dirty="0"/>
              <a:t>.</a:t>
            </a:r>
            <a:endParaRPr lang="de-DE" sz="2000" dirty="0"/>
          </a:p>
          <a:p>
            <a:pPr lvl="0"/>
            <a:r>
              <a:rPr lang="en-US" sz="2000" dirty="0"/>
              <a:t>Produce a </a:t>
            </a:r>
            <a:r>
              <a:rPr lang="en-US" sz="2000" b="1" dirty="0"/>
              <a:t>web-based tool</a:t>
            </a:r>
            <a:r>
              <a:rPr lang="en-US" sz="2000" dirty="0"/>
              <a:t> to guide and document the assessment procedure.</a:t>
            </a:r>
            <a:endParaRPr lang="de-DE" sz="2000" dirty="0"/>
          </a:p>
          <a:p>
            <a:pPr lvl="0"/>
            <a:r>
              <a:rPr lang="en-US" sz="2000" dirty="0"/>
              <a:t>Test the method in </a:t>
            </a:r>
            <a:r>
              <a:rPr lang="en-US" sz="2000" b="1" dirty="0"/>
              <a:t>real and actual cases</a:t>
            </a:r>
            <a:r>
              <a:rPr lang="en-US" sz="2000" dirty="0"/>
              <a:t> of security investment considerations.</a:t>
            </a:r>
            <a:endParaRPr lang="de-DE" sz="2000" dirty="0"/>
          </a:p>
          <a:p>
            <a:pPr lvl="0"/>
            <a:r>
              <a:rPr lang="en-US" sz="2000" dirty="0"/>
              <a:t>Base these products upon </a:t>
            </a:r>
            <a:r>
              <a:rPr lang="en-US" sz="2000" b="1" dirty="0"/>
              <a:t>participatory processes</a:t>
            </a:r>
            <a:r>
              <a:rPr lang="en-US" sz="2000" dirty="0"/>
              <a:t> of dialogical assessment procedures, which may include users, stakeholders, experts, decision-makers and/or citizens.</a:t>
            </a:r>
            <a:endParaRPr lang="de-DE" sz="2000" dirty="0"/>
          </a:p>
          <a:p>
            <a:pPr lvl="0"/>
            <a:r>
              <a:rPr lang="en-US" sz="2000" b="1" dirty="0" smtClean="0"/>
              <a:t>Involve </a:t>
            </a:r>
            <a:r>
              <a:rPr lang="en-US" sz="2000" b="1" dirty="0"/>
              <a:t>users, stakeholders, experts and decision-makers in the research in order to ensure the relevance and usability of the method.</a:t>
            </a:r>
            <a:endParaRPr lang="de-DE" sz="2000" b="1" dirty="0"/>
          </a:p>
        </p:txBody>
      </p:sp>
    </p:spTree>
    <p:extLst>
      <p:ext uri="{BB962C8B-B14F-4D97-AF65-F5344CB8AC3E}">
        <p14:creationId xmlns:p14="http://schemas.microsoft.com/office/powerpoint/2010/main" val="3681193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Ellipse 4"/>
          <p:cNvSpPr/>
          <p:nvPr/>
        </p:nvSpPr>
        <p:spPr>
          <a:xfrm>
            <a:off x="3860879" y="969967"/>
            <a:ext cx="2106234" cy="115212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nb-NO" dirty="0" smtClean="0">
                <a:solidFill>
                  <a:schemeClr val="bg1"/>
                </a:solidFill>
              </a:rPr>
              <a:t>Alternatives workshop</a:t>
            </a:r>
            <a:endParaRPr lang="nb-NO" dirty="0">
              <a:solidFill>
                <a:schemeClr val="bg1"/>
              </a:solidFill>
            </a:endParaRPr>
          </a:p>
        </p:txBody>
      </p:sp>
      <p:sp>
        <p:nvSpPr>
          <p:cNvPr id="7" name="TekstSylinder 6"/>
          <p:cNvSpPr txBox="1"/>
          <p:nvPr/>
        </p:nvSpPr>
        <p:spPr>
          <a:xfrm>
            <a:off x="496828" y="899699"/>
            <a:ext cx="2028225"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nb-NO" dirty="0" smtClean="0">
                <a:solidFill>
                  <a:schemeClr val="bg1"/>
                </a:solidFill>
              </a:rPr>
              <a:t>Security problem </a:t>
            </a:r>
            <a:r>
              <a:rPr lang="nb-NO" dirty="0" err="1" smtClean="0">
                <a:solidFill>
                  <a:schemeClr val="bg1"/>
                </a:solidFill>
              </a:rPr>
              <a:t>description</a:t>
            </a:r>
            <a:endParaRPr lang="nb-NO" dirty="0">
              <a:solidFill>
                <a:schemeClr val="bg1"/>
              </a:solidFill>
            </a:endParaRPr>
          </a:p>
        </p:txBody>
      </p:sp>
      <p:sp>
        <p:nvSpPr>
          <p:cNvPr id="9" name="Rektangel 8"/>
          <p:cNvSpPr/>
          <p:nvPr/>
        </p:nvSpPr>
        <p:spPr>
          <a:xfrm>
            <a:off x="496828" y="2728149"/>
            <a:ext cx="2028225" cy="79208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nb-NO" dirty="0" smtClean="0">
                <a:solidFill>
                  <a:schemeClr val="bg1"/>
                </a:solidFill>
              </a:rPr>
              <a:t>Security investment</a:t>
            </a:r>
            <a:endParaRPr lang="nb-NO" dirty="0">
              <a:solidFill>
                <a:schemeClr val="bg1"/>
              </a:solidFill>
            </a:endParaRPr>
          </a:p>
        </p:txBody>
      </p:sp>
      <p:cxnSp>
        <p:nvCxnSpPr>
          <p:cNvPr id="13" name="Rett linje 12"/>
          <p:cNvCxnSpPr/>
          <p:nvPr/>
        </p:nvCxnSpPr>
        <p:spPr>
          <a:xfrm>
            <a:off x="2768757" y="257722"/>
            <a:ext cx="0" cy="6339630"/>
          </a:xfrm>
          <a:prstGeom prst="line">
            <a:avLst/>
          </a:prstGeom>
        </p:spPr>
        <p:style>
          <a:lnRef idx="1">
            <a:schemeClr val="dk1"/>
          </a:lnRef>
          <a:fillRef idx="0">
            <a:schemeClr val="dk1"/>
          </a:fillRef>
          <a:effectRef idx="0">
            <a:schemeClr val="dk1"/>
          </a:effectRef>
          <a:fontRef idx="minor">
            <a:schemeClr val="tx1"/>
          </a:fontRef>
        </p:style>
      </p:cxnSp>
      <p:cxnSp>
        <p:nvCxnSpPr>
          <p:cNvPr id="14" name="Rett linje 13"/>
          <p:cNvCxnSpPr/>
          <p:nvPr/>
        </p:nvCxnSpPr>
        <p:spPr>
          <a:xfrm>
            <a:off x="6918523" y="257722"/>
            <a:ext cx="0" cy="6339630"/>
          </a:xfrm>
          <a:prstGeom prst="line">
            <a:avLst/>
          </a:prstGeom>
        </p:spPr>
        <p:style>
          <a:lnRef idx="1">
            <a:schemeClr val="dk1"/>
          </a:lnRef>
          <a:fillRef idx="0">
            <a:schemeClr val="dk1"/>
          </a:fillRef>
          <a:effectRef idx="0">
            <a:schemeClr val="dk1"/>
          </a:effectRef>
          <a:fontRef idx="minor">
            <a:schemeClr val="tx1"/>
          </a:fontRef>
        </p:style>
      </p:cxnSp>
      <p:sp>
        <p:nvSpPr>
          <p:cNvPr id="15" name="Rektangel 14"/>
          <p:cNvSpPr/>
          <p:nvPr/>
        </p:nvSpPr>
        <p:spPr>
          <a:xfrm>
            <a:off x="7371269" y="753942"/>
            <a:ext cx="2028225" cy="79208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endParaRPr lang="nb-NO" dirty="0"/>
          </a:p>
        </p:txBody>
      </p:sp>
      <p:sp>
        <p:nvSpPr>
          <p:cNvPr id="16" name="Rektangel 15"/>
          <p:cNvSpPr/>
          <p:nvPr/>
        </p:nvSpPr>
        <p:spPr>
          <a:xfrm>
            <a:off x="7363482" y="2616929"/>
            <a:ext cx="2028225" cy="79208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nb-NO"/>
          </a:p>
        </p:txBody>
      </p:sp>
      <p:cxnSp>
        <p:nvCxnSpPr>
          <p:cNvPr id="18" name="Rett linje 17"/>
          <p:cNvCxnSpPr/>
          <p:nvPr/>
        </p:nvCxnSpPr>
        <p:spPr>
          <a:xfrm>
            <a:off x="350489" y="548680"/>
            <a:ext cx="9205023" cy="0"/>
          </a:xfrm>
          <a:prstGeom prst="line">
            <a:avLst/>
          </a:prstGeom>
        </p:spPr>
        <p:style>
          <a:lnRef idx="1">
            <a:schemeClr val="dk1"/>
          </a:lnRef>
          <a:fillRef idx="0">
            <a:schemeClr val="dk1"/>
          </a:fillRef>
          <a:effectRef idx="0">
            <a:schemeClr val="dk1"/>
          </a:effectRef>
          <a:fontRef idx="minor">
            <a:schemeClr val="tx1"/>
          </a:fontRef>
        </p:style>
      </p:cxnSp>
      <p:sp>
        <p:nvSpPr>
          <p:cNvPr id="25" name="TekstSylinder 24"/>
          <p:cNvSpPr txBox="1"/>
          <p:nvPr/>
        </p:nvSpPr>
        <p:spPr>
          <a:xfrm>
            <a:off x="194471" y="116632"/>
            <a:ext cx="2652295" cy="369332"/>
          </a:xfrm>
          <a:prstGeom prst="rect">
            <a:avLst/>
          </a:prstGeom>
          <a:noFill/>
        </p:spPr>
        <p:txBody>
          <a:bodyPr wrap="square" rtlCol="0">
            <a:spAutoFit/>
          </a:bodyPr>
          <a:lstStyle/>
          <a:p>
            <a:pPr algn="ctr"/>
            <a:r>
              <a:rPr lang="nb-NO" dirty="0" smtClean="0"/>
              <a:t>User input</a:t>
            </a:r>
            <a:endParaRPr lang="nb-NO" dirty="0"/>
          </a:p>
        </p:txBody>
      </p:sp>
      <p:sp>
        <p:nvSpPr>
          <p:cNvPr id="26" name="TekstSylinder 25"/>
          <p:cNvSpPr txBox="1"/>
          <p:nvPr/>
        </p:nvSpPr>
        <p:spPr>
          <a:xfrm>
            <a:off x="3315591" y="190837"/>
            <a:ext cx="2651522" cy="369332"/>
          </a:xfrm>
          <a:prstGeom prst="rect">
            <a:avLst/>
          </a:prstGeom>
          <a:noFill/>
        </p:spPr>
        <p:txBody>
          <a:bodyPr wrap="square" rtlCol="0">
            <a:spAutoFit/>
          </a:bodyPr>
          <a:lstStyle/>
          <a:p>
            <a:pPr algn="ctr"/>
            <a:r>
              <a:rPr lang="nb-NO" dirty="0" err="1" smtClean="0"/>
              <a:t>Participatory</a:t>
            </a:r>
            <a:r>
              <a:rPr lang="nb-NO" dirty="0" smtClean="0"/>
              <a:t> </a:t>
            </a:r>
            <a:r>
              <a:rPr lang="nb-NO" dirty="0" err="1" smtClean="0"/>
              <a:t>processes</a:t>
            </a:r>
            <a:endParaRPr lang="nb-NO" dirty="0"/>
          </a:p>
        </p:txBody>
      </p:sp>
      <p:sp>
        <p:nvSpPr>
          <p:cNvPr id="27" name="TekstSylinder 26"/>
          <p:cNvSpPr txBox="1"/>
          <p:nvPr/>
        </p:nvSpPr>
        <p:spPr>
          <a:xfrm>
            <a:off x="7059234" y="116632"/>
            <a:ext cx="2652295" cy="369332"/>
          </a:xfrm>
          <a:prstGeom prst="rect">
            <a:avLst/>
          </a:prstGeom>
          <a:noFill/>
        </p:spPr>
        <p:txBody>
          <a:bodyPr wrap="square" rtlCol="0">
            <a:spAutoFit/>
          </a:bodyPr>
          <a:lstStyle/>
          <a:p>
            <a:pPr algn="ctr"/>
            <a:r>
              <a:rPr lang="nb-NO" dirty="0" smtClean="0"/>
              <a:t>Workshop output</a:t>
            </a:r>
            <a:endParaRPr lang="nb-NO" dirty="0"/>
          </a:p>
        </p:txBody>
      </p:sp>
      <p:sp>
        <p:nvSpPr>
          <p:cNvPr id="28" name="Ellipse 27"/>
          <p:cNvSpPr/>
          <p:nvPr/>
        </p:nvSpPr>
        <p:spPr>
          <a:xfrm>
            <a:off x="3899883" y="2456092"/>
            <a:ext cx="2106234" cy="115212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b-NO" dirty="0" smtClean="0">
                <a:solidFill>
                  <a:schemeClr val="bg1"/>
                </a:solidFill>
              </a:rPr>
              <a:t>Scenario </a:t>
            </a:r>
            <a:r>
              <a:rPr lang="nb-NO" dirty="0" err="1" smtClean="0">
                <a:solidFill>
                  <a:schemeClr val="bg1"/>
                </a:solidFill>
              </a:rPr>
              <a:t>building</a:t>
            </a:r>
            <a:endParaRPr lang="nb-NO" dirty="0">
              <a:solidFill>
                <a:schemeClr val="bg1"/>
              </a:solidFill>
            </a:endParaRPr>
          </a:p>
        </p:txBody>
      </p:sp>
      <p:sp>
        <p:nvSpPr>
          <p:cNvPr id="29" name="Ellipse 28"/>
          <p:cNvSpPr/>
          <p:nvPr/>
        </p:nvSpPr>
        <p:spPr>
          <a:xfrm>
            <a:off x="3677087" y="4149081"/>
            <a:ext cx="2602060" cy="136815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nb-NO" dirty="0" err="1" smtClean="0">
                <a:solidFill>
                  <a:schemeClr val="bg1"/>
                </a:solidFill>
              </a:rPr>
              <a:t>Assessment</a:t>
            </a:r>
            <a:r>
              <a:rPr lang="nb-NO" dirty="0" smtClean="0">
                <a:solidFill>
                  <a:schemeClr val="bg1"/>
                </a:solidFill>
              </a:rPr>
              <a:t> workshop</a:t>
            </a:r>
            <a:endParaRPr lang="nb-NO" dirty="0">
              <a:solidFill>
                <a:schemeClr val="bg1"/>
              </a:solidFill>
            </a:endParaRPr>
          </a:p>
        </p:txBody>
      </p:sp>
      <p:cxnSp>
        <p:nvCxnSpPr>
          <p:cNvPr id="32" name="Vinkel 31"/>
          <p:cNvCxnSpPr>
            <a:stCxn id="9" idx="3"/>
            <a:endCxn id="29" idx="2"/>
          </p:cNvCxnSpPr>
          <p:nvPr/>
        </p:nvCxnSpPr>
        <p:spPr>
          <a:xfrm>
            <a:off x="2525054" y="3124192"/>
            <a:ext cx="1152034" cy="1708964"/>
          </a:xfrm>
          <a:prstGeom prst="bentConnector3">
            <a:avLst>
              <a:gd name="adj1" fmla="val 50000"/>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0" name="Rett pil 39"/>
          <p:cNvCxnSpPr>
            <a:endCxn id="9" idx="0"/>
          </p:cNvCxnSpPr>
          <p:nvPr/>
        </p:nvCxnSpPr>
        <p:spPr>
          <a:xfrm flipH="1">
            <a:off x="1510942" y="1640554"/>
            <a:ext cx="9678" cy="108759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Rett pil 42"/>
          <p:cNvCxnSpPr>
            <a:endCxn id="5" idx="2"/>
          </p:cNvCxnSpPr>
          <p:nvPr/>
        </p:nvCxnSpPr>
        <p:spPr>
          <a:xfrm>
            <a:off x="2534732" y="1244510"/>
            <a:ext cx="1326147" cy="3015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Vinkel 45"/>
          <p:cNvCxnSpPr/>
          <p:nvPr/>
        </p:nvCxnSpPr>
        <p:spPr>
          <a:xfrm flipV="1">
            <a:off x="2612740" y="1844824"/>
            <a:ext cx="1404156" cy="1279368"/>
          </a:xfrm>
          <a:prstGeom prst="bentConnector3">
            <a:avLst>
              <a:gd name="adj1" fmla="val 34836"/>
            </a:avLst>
          </a:prstGeom>
          <a:ln>
            <a:tailEnd type="arrow"/>
          </a:ln>
        </p:spPr>
        <p:style>
          <a:lnRef idx="2">
            <a:schemeClr val="accent6"/>
          </a:lnRef>
          <a:fillRef idx="0">
            <a:schemeClr val="accent6"/>
          </a:fillRef>
          <a:effectRef idx="1">
            <a:schemeClr val="accent6"/>
          </a:effectRef>
          <a:fontRef idx="minor">
            <a:schemeClr val="tx1"/>
          </a:fontRef>
        </p:style>
      </p:cxnSp>
      <p:cxnSp>
        <p:nvCxnSpPr>
          <p:cNvPr id="57" name="Rett pil 56"/>
          <p:cNvCxnSpPr>
            <a:stCxn id="5" idx="6"/>
            <a:endCxn id="15" idx="1"/>
          </p:cNvCxnSpPr>
          <p:nvPr/>
        </p:nvCxnSpPr>
        <p:spPr>
          <a:xfrm flipV="1">
            <a:off x="5967113" y="1149987"/>
            <a:ext cx="1404156" cy="39604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60" name="TekstSylinder 59"/>
          <p:cNvSpPr txBox="1"/>
          <p:nvPr/>
        </p:nvSpPr>
        <p:spPr>
          <a:xfrm>
            <a:off x="7449277" y="826820"/>
            <a:ext cx="1872208" cy="646331"/>
          </a:xfrm>
          <a:prstGeom prst="rect">
            <a:avLst/>
          </a:prstGeom>
          <a:noFill/>
        </p:spPr>
        <p:txBody>
          <a:bodyPr wrap="square" rtlCol="0">
            <a:spAutoFit/>
          </a:bodyPr>
          <a:lstStyle/>
          <a:p>
            <a:pPr algn="ctr"/>
            <a:r>
              <a:rPr lang="nb-NO" dirty="0" smtClean="0">
                <a:solidFill>
                  <a:schemeClr val="bg1"/>
                </a:solidFill>
              </a:rPr>
              <a:t>Alternative investments</a:t>
            </a:r>
            <a:endParaRPr lang="nb-NO" dirty="0">
              <a:solidFill>
                <a:schemeClr val="bg1"/>
              </a:solidFill>
            </a:endParaRPr>
          </a:p>
        </p:txBody>
      </p:sp>
      <p:sp>
        <p:nvSpPr>
          <p:cNvPr id="65" name="TekstSylinder 64"/>
          <p:cNvSpPr txBox="1"/>
          <p:nvPr/>
        </p:nvSpPr>
        <p:spPr>
          <a:xfrm>
            <a:off x="7441490" y="2822436"/>
            <a:ext cx="1872208" cy="369332"/>
          </a:xfrm>
          <a:prstGeom prst="rect">
            <a:avLst/>
          </a:prstGeom>
          <a:noFill/>
        </p:spPr>
        <p:txBody>
          <a:bodyPr wrap="square" rtlCol="0">
            <a:spAutoFit/>
          </a:bodyPr>
          <a:lstStyle/>
          <a:p>
            <a:pPr algn="ctr"/>
            <a:r>
              <a:rPr lang="nb-NO" dirty="0" smtClean="0">
                <a:solidFill>
                  <a:schemeClr val="bg1"/>
                </a:solidFill>
              </a:rPr>
              <a:t>Scenarios</a:t>
            </a:r>
            <a:endParaRPr lang="nb-NO" dirty="0">
              <a:solidFill>
                <a:schemeClr val="bg1"/>
              </a:solidFill>
            </a:endParaRPr>
          </a:p>
        </p:txBody>
      </p:sp>
      <p:cxnSp>
        <p:nvCxnSpPr>
          <p:cNvPr id="34" name="Rett linje 33"/>
          <p:cNvCxnSpPr>
            <a:stCxn id="15" idx="2"/>
          </p:cNvCxnSpPr>
          <p:nvPr/>
        </p:nvCxnSpPr>
        <p:spPr>
          <a:xfrm>
            <a:off x="8385381" y="1546030"/>
            <a:ext cx="0" cy="457200"/>
          </a:xfrm>
          <a:prstGeom prst="line">
            <a:avLst/>
          </a:prstGeom>
        </p:spPr>
        <p:style>
          <a:lnRef idx="2">
            <a:schemeClr val="accent3"/>
          </a:lnRef>
          <a:fillRef idx="0">
            <a:schemeClr val="accent3"/>
          </a:fillRef>
          <a:effectRef idx="1">
            <a:schemeClr val="accent3"/>
          </a:effectRef>
          <a:fontRef idx="minor">
            <a:schemeClr val="tx1"/>
          </a:fontRef>
        </p:style>
      </p:cxnSp>
      <p:cxnSp>
        <p:nvCxnSpPr>
          <p:cNvPr id="45" name="Rett linje 44"/>
          <p:cNvCxnSpPr/>
          <p:nvPr/>
        </p:nvCxnSpPr>
        <p:spPr>
          <a:xfrm flipH="1">
            <a:off x="6591182" y="2003230"/>
            <a:ext cx="1794199"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9" name="Vinkel 48"/>
          <p:cNvCxnSpPr>
            <a:endCxn id="29" idx="6"/>
          </p:cNvCxnSpPr>
          <p:nvPr/>
        </p:nvCxnSpPr>
        <p:spPr>
          <a:xfrm rot="5400000">
            <a:off x="5020203" y="3262176"/>
            <a:ext cx="2829926" cy="312035"/>
          </a:xfrm>
          <a:prstGeom prst="bentConnector2">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2" name="Rett pil 51"/>
          <p:cNvCxnSpPr>
            <a:stCxn id="28" idx="6"/>
            <a:endCxn id="16" idx="1"/>
          </p:cNvCxnSpPr>
          <p:nvPr/>
        </p:nvCxnSpPr>
        <p:spPr>
          <a:xfrm flipV="1">
            <a:off x="6006117" y="3012973"/>
            <a:ext cx="1357365" cy="1918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6" name="Vinkel 55"/>
          <p:cNvCxnSpPr>
            <a:stCxn id="16" idx="2"/>
            <a:endCxn id="29" idx="0"/>
          </p:cNvCxnSpPr>
          <p:nvPr/>
        </p:nvCxnSpPr>
        <p:spPr>
          <a:xfrm rot="5400000">
            <a:off x="6307824" y="2079310"/>
            <a:ext cx="740064" cy="3399477"/>
          </a:xfrm>
          <a:prstGeom prst="bentConnector3">
            <a:avLst/>
          </a:prstGeom>
          <a:ln>
            <a:tailEnd type="arrow"/>
          </a:ln>
        </p:spPr>
        <p:style>
          <a:lnRef idx="2">
            <a:schemeClr val="accent4"/>
          </a:lnRef>
          <a:fillRef idx="0">
            <a:schemeClr val="accent4"/>
          </a:fillRef>
          <a:effectRef idx="1">
            <a:schemeClr val="accent4"/>
          </a:effectRef>
          <a:fontRef idx="minor">
            <a:schemeClr val="tx1"/>
          </a:fontRef>
        </p:style>
      </p:cxnSp>
      <p:cxnSp>
        <p:nvCxnSpPr>
          <p:cNvPr id="64" name="Rett linje 63"/>
          <p:cNvCxnSpPr/>
          <p:nvPr/>
        </p:nvCxnSpPr>
        <p:spPr>
          <a:xfrm flipH="1">
            <a:off x="194471" y="4077072"/>
            <a:ext cx="2574286" cy="0"/>
          </a:xfrm>
          <a:prstGeom prst="line">
            <a:avLst/>
          </a:prstGeom>
        </p:spPr>
        <p:style>
          <a:lnRef idx="1">
            <a:schemeClr val="dk1"/>
          </a:lnRef>
          <a:fillRef idx="0">
            <a:schemeClr val="dk1"/>
          </a:fillRef>
          <a:effectRef idx="0">
            <a:schemeClr val="dk1"/>
          </a:effectRef>
          <a:fontRef idx="minor">
            <a:schemeClr val="tx1"/>
          </a:fontRef>
        </p:style>
      </p:cxnSp>
      <p:cxnSp>
        <p:nvCxnSpPr>
          <p:cNvPr id="67" name="Rett linje 66"/>
          <p:cNvCxnSpPr/>
          <p:nvPr/>
        </p:nvCxnSpPr>
        <p:spPr>
          <a:xfrm flipH="1">
            <a:off x="6918523" y="4131292"/>
            <a:ext cx="2574286" cy="0"/>
          </a:xfrm>
          <a:prstGeom prst="line">
            <a:avLst/>
          </a:prstGeom>
        </p:spPr>
        <p:style>
          <a:lnRef idx="1">
            <a:schemeClr val="dk1"/>
          </a:lnRef>
          <a:fillRef idx="0">
            <a:schemeClr val="dk1"/>
          </a:fillRef>
          <a:effectRef idx="0">
            <a:schemeClr val="dk1"/>
          </a:effectRef>
          <a:fontRef idx="minor">
            <a:schemeClr val="tx1"/>
          </a:fontRef>
        </p:style>
      </p:cxnSp>
      <p:sp>
        <p:nvSpPr>
          <p:cNvPr id="69" name="Rektangel 68"/>
          <p:cNvSpPr/>
          <p:nvPr/>
        </p:nvSpPr>
        <p:spPr>
          <a:xfrm>
            <a:off x="350489" y="4159520"/>
            <a:ext cx="2028225" cy="369332"/>
          </a:xfrm>
          <a:prstGeom prst="rect">
            <a:avLst/>
          </a:prstGeom>
        </p:spPr>
        <p:txBody>
          <a:bodyPr wrap="square">
            <a:spAutoFit/>
          </a:bodyPr>
          <a:lstStyle/>
          <a:p>
            <a:pPr algn="ctr"/>
            <a:r>
              <a:rPr lang="nb-NO" dirty="0" err="1" smtClean="0"/>
              <a:t>Dessi</a:t>
            </a:r>
            <a:r>
              <a:rPr lang="nb-NO" dirty="0" smtClean="0"/>
              <a:t> input</a:t>
            </a:r>
            <a:endParaRPr lang="nb-NO" dirty="0"/>
          </a:p>
        </p:txBody>
      </p:sp>
      <p:sp>
        <p:nvSpPr>
          <p:cNvPr id="70" name="Rektangel 69"/>
          <p:cNvSpPr/>
          <p:nvPr/>
        </p:nvSpPr>
        <p:spPr>
          <a:xfrm>
            <a:off x="7510219" y="4159520"/>
            <a:ext cx="1390901" cy="369332"/>
          </a:xfrm>
          <a:prstGeom prst="rect">
            <a:avLst/>
          </a:prstGeom>
        </p:spPr>
        <p:txBody>
          <a:bodyPr wrap="none">
            <a:spAutoFit/>
          </a:bodyPr>
          <a:lstStyle/>
          <a:p>
            <a:pPr algn="ctr"/>
            <a:r>
              <a:rPr lang="nb-NO" dirty="0" smtClean="0"/>
              <a:t>Final output</a:t>
            </a:r>
            <a:endParaRPr lang="nb-NO" dirty="0"/>
          </a:p>
        </p:txBody>
      </p:sp>
      <p:graphicFrame>
        <p:nvGraphicFramePr>
          <p:cNvPr id="72" name="Diagram 71"/>
          <p:cNvGraphicFramePr/>
          <p:nvPr>
            <p:extLst>
              <p:ext uri="{D42A27DB-BD31-4B8C-83A1-F6EECF244321}">
                <p14:modId xmlns:p14="http://schemas.microsoft.com/office/powerpoint/2010/main" val="3199268580"/>
              </p:ext>
            </p:extLst>
          </p:nvPr>
        </p:nvGraphicFramePr>
        <p:xfrm>
          <a:off x="226641" y="4893609"/>
          <a:ext cx="2429392" cy="1707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9" name="Vinkel 98"/>
          <p:cNvCxnSpPr>
            <a:endCxn id="29" idx="4"/>
          </p:cNvCxnSpPr>
          <p:nvPr/>
        </p:nvCxnSpPr>
        <p:spPr>
          <a:xfrm flipV="1">
            <a:off x="2378714" y="5517232"/>
            <a:ext cx="2599405" cy="216024"/>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113" name="Rett linje 112"/>
          <p:cNvCxnSpPr/>
          <p:nvPr/>
        </p:nvCxnSpPr>
        <p:spPr>
          <a:xfrm>
            <a:off x="2378714" y="5301208"/>
            <a:ext cx="156017" cy="0"/>
          </a:xfrm>
          <a:prstGeom prst="line">
            <a:avLst/>
          </a:prstGeom>
        </p:spPr>
        <p:style>
          <a:lnRef idx="2">
            <a:schemeClr val="dk1"/>
          </a:lnRef>
          <a:fillRef idx="0">
            <a:schemeClr val="dk1"/>
          </a:fillRef>
          <a:effectRef idx="1">
            <a:schemeClr val="dk1"/>
          </a:effectRef>
          <a:fontRef idx="minor">
            <a:schemeClr val="tx1"/>
          </a:fontRef>
        </p:style>
      </p:cxnSp>
      <p:cxnSp>
        <p:nvCxnSpPr>
          <p:cNvPr id="116" name="Rett linje 115"/>
          <p:cNvCxnSpPr/>
          <p:nvPr/>
        </p:nvCxnSpPr>
        <p:spPr>
          <a:xfrm>
            <a:off x="2525055" y="5301208"/>
            <a:ext cx="9678" cy="864096"/>
          </a:xfrm>
          <a:prstGeom prst="line">
            <a:avLst/>
          </a:prstGeom>
        </p:spPr>
        <p:style>
          <a:lnRef idx="2">
            <a:schemeClr val="dk1"/>
          </a:lnRef>
          <a:fillRef idx="0">
            <a:schemeClr val="dk1"/>
          </a:fillRef>
          <a:effectRef idx="1">
            <a:schemeClr val="dk1"/>
          </a:effectRef>
          <a:fontRef idx="minor">
            <a:schemeClr val="tx1"/>
          </a:fontRef>
        </p:style>
      </p:cxnSp>
      <p:cxnSp>
        <p:nvCxnSpPr>
          <p:cNvPr id="122" name="Rett linje 121"/>
          <p:cNvCxnSpPr/>
          <p:nvPr/>
        </p:nvCxnSpPr>
        <p:spPr>
          <a:xfrm>
            <a:off x="2396890" y="6165304"/>
            <a:ext cx="137842" cy="0"/>
          </a:xfrm>
          <a:prstGeom prst="line">
            <a:avLst/>
          </a:prstGeom>
        </p:spPr>
        <p:style>
          <a:lnRef idx="2">
            <a:schemeClr val="dk1"/>
          </a:lnRef>
          <a:fillRef idx="0">
            <a:schemeClr val="dk1"/>
          </a:fillRef>
          <a:effectRef idx="1">
            <a:schemeClr val="dk1"/>
          </a:effectRef>
          <a:fontRef idx="minor">
            <a:schemeClr val="tx1"/>
          </a:fontRef>
        </p:style>
      </p:cxnSp>
      <p:sp>
        <p:nvSpPr>
          <p:cNvPr id="129" name="Ellipse 128"/>
          <p:cNvSpPr/>
          <p:nvPr/>
        </p:nvSpPr>
        <p:spPr>
          <a:xfrm>
            <a:off x="360749" y="826821"/>
            <a:ext cx="272159"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1</a:t>
            </a:r>
            <a:endParaRPr lang="nb-NO" dirty="0"/>
          </a:p>
        </p:txBody>
      </p:sp>
      <p:sp>
        <p:nvSpPr>
          <p:cNvPr id="133" name="Ellipse 132"/>
          <p:cNvSpPr/>
          <p:nvPr/>
        </p:nvSpPr>
        <p:spPr>
          <a:xfrm>
            <a:off x="389769" y="2632035"/>
            <a:ext cx="272159"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2</a:t>
            </a:r>
            <a:endParaRPr lang="nb-NO" dirty="0"/>
          </a:p>
        </p:txBody>
      </p:sp>
      <p:sp>
        <p:nvSpPr>
          <p:cNvPr id="134" name="Ellipse 133"/>
          <p:cNvSpPr/>
          <p:nvPr/>
        </p:nvSpPr>
        <p:spPr>
          <a:xfrm>
            <a:off x="3956705" y="1023972"/>
            <a:ext cx="272159"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3</a:t>
            </a:r>
            <a:endParaRPr lang="nb-NO" dirty="0"/>
          </a:p>
        </p:txBody>
      </p:sp>
      <p:sp>
        <p:nvSpPr>
          <p:cNvPr id="135" name="Ellipse 134"/>
          <p:cNvSpPr/>
          <p:nvPr/>
        </p:nvSpPr>
        <p:spPr>
          <a:xfrm>
            <a:off x="4080160" y="4169979"/>
            <a:ext cx="272159"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5</a:t>
            </a:r>
            <a:endParaRPr lang="nb-NO" dirty="0"/>
          </a:p>
        </p:txBody>
      </p:sp>
      <p:sp>
        <p:nvSpPr>
          <p:cNvPr id="136" name="Ellipse 135"/>
          <p:cNvSpPr/>
          <p:nvPr/>
        </p:nvSpPr>
        <p:spPr>
          <a:xfrm>
            <a:off x="4016896" y="2573384"/>
            <a:ext cx="272159"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4</a:t>
            </a:r>
            <a:endParaRPr lang="nb-NO" dirty="0"/>
          </a:p>
        </p:txBody>
      </p:sp>
      <p:sp>
        <p:nvSpPr>
          <p:cNvPr id="138" name="Rektangel 137"/>
          <p:cNvSpPr/>
          <p:nvPr/>
        </p:nvSpPr>
        <p:spPr>
          <a:xfrm>
            <a:off x="0" y="1736150"/>
            <a:ext cx="1052567" cy="180683"/>
          </a:xfrm>
          <a:prstGeom prst="rect">
            <a:avLst/>
          </a:prstGeom>
          <a:solidFill>
            <a:schemeClr val="accent1">
              <a:lumMod val="40000"/>
              <a:lumOff val="6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nb-NO" sz="1400" dirty="0" smtClean="0">
                <a:solidFill>
                  <a:schemeClr val="tx1">
                    <a:lumMod val="65000"/>
                    <a:lumOff val="35000"/>
                  </a:schemeClr>
                </a:solidFill>
              </a:rPr>
              <a:t>Template</a:t>
            </a:r>
            <a:endParaRPr lang="nb-NO" sz="1400" dirty="0">
              <a:solidFill>
                <a:schemeClr val="tx1">
                  <a:lumMod val="65000"/>
                  <a:lumOff val="35000"/>
                </a:schemeClr>
              </a:solidFill>
            </a:endParaRPr>
          </a:p>
        </p:txBody>
      </p:sp>
      <p:sp>
        <p:nvSpPr>
          <p:cNvPr id="139" name="Rektangel 138"/>
          <p:cNvSpPr/>
          <p:nvPr/>
        </p:nvSpPr>
        <p:spPr>
          <a:xfrm>
            <a:off x="33594" y="3429894"/>
            <a:ext cx="984510" cy="180683"/>
          </a:xfrm>
          <a:prstGeom prst="rect">
            <a:avLst/>
          </a:prstGeom>
          <a:solidFill>
            <a:schemeClr val="accent6">
              <a:lumMod val="60000"/>
              <a:lumOff val="4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nb-NO" sz="1400" dirty="0" smtClean="0">
                <a:solidFill>
                  <a:schemeClr val="tx1">
                    <a:lumMod val="65000"/>
                    <a:lumOff val="35000"/>
                  </a:schemeClr>
                </a:solidFill>
              </a:rPr>
              <a:t>Template</a:t>
            </a:r>
            <a:endParaRPr lang="nb-NO" sz="1400" dirty="0">
              <a:solidFill>
                <a:schemeClr val="tx1">
                  <a:lumMod val="65000"/>
                  <a:lumOff val="35000"/>
                </a:schemeClr>
              </a:solidFill>
            </a:endParaRPr>
          </a:p>
        </p:txBody>
      </p:sp>
      <p:sp>
        <p:nvSpPr>
          <p:cNvPr id="140" name="Rektangel 139"/>
          <p:cNvSpPr/>
          <p:nvPr/>
        </p:nvSpPr>
        <p:spPr>
          <a:xfrm>
            <a:off x="6996027" y="1473152"/>
            <a:ext cx="984510" cy="180683"/>
          </a:xfrm>
          <a:prstGeom prst="rect">
            <a:avLst/>
          </a:prstGeom>
          <a:solidFill>
            <a:schemeClr val="accent6">
              <a:lumMod val="60000"/>
              <a:lumOff val="4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nb-NO" sz="1400" dirty="0" smtClean="0">
                <a:solidFill>
                  <a:schemeClr val="tx1">
                    <a:lumMod val="65000"/>
                    <a:lumOff val="35000"/>
                  </a:schemeClr>
                </a:solidFill>
              </a:rPr>
              <a:t>Template</a:t>
            </a:r>
            <a:endParaRPr lang="nb-NO" sz="1400" dirty="0">
              <a:solidFill>
                <a:schemeClr val="tx1">
                  <a:lumMod val="65000"/>
                  <a:lumOff val="35000"/>
                </a:schemeClr>
              </a:solidFill>
            </a:endParaRPr>
          </a:p>
        </p:txBody>
      </p:sp>
      <p:sp>
        <p:nvSpPr>
          <p:cNvPr id="141" name="Rektangel 140"/>
          <p:cNvSpPr/>
          <p:nvPr/>
        </p:nvSpPr>
        <p:spPr>
          <a:xfrm>
            <a:off x="5254207" y="1988840"/>
            <a:ext cx="1258966" cy="133254"/>
          </a:xfrm>
          <a:prstGeom prst="rect">
            <a:avLst/>
          </a:prstGeom>
          <a:solidFill>
            <a:schemeClr val="accent3">
              <a:lumMod val="40000"/>
              <a:lumOff val="6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nb-NO" sz="1400" dirty="0" err="1" smtClean="0">
                <a:solidFill>
                  <a:schemeClr val="tx1">
                    <a:lumMod val="65000"/>
                    <a:lumOff val="35000"/>
                  </a:schemeClr>
                </a:solidFill>
              </a:rPr>
              <a:t>Handbook</a:t>
            </a:r>
            <a:endParaRPr lang="nb-NO" sz="1400" dirty="0">
              <a:solidFill>
                <a:schemeClr val="tx1">
                  <a:lumMod val="65000"/>
                  <a:lumOff val="35000"/>
                </a:schemeClr>
              </a:solidFill>
            </a:endParaRPr>
          </a:p>
        </p:txBody>
      </p:sp>
      <p:sp>
        <p:nvSpPr>
          <p:cNvPr id="144" name="Rektangel 143"/>
          <p:cNvSpPr/>
          <p:nvPr/>
        </p:nvSpPr>
        <p:spPr>
          <a:xfrm>
            <a:off x="5493648" y="3356992"/>
            <a:ext cx="1175544" cy="173102"/>
          </a:xfrm>
          <a:prstGeom prst="rect">
            <a:avLst/>
          </a:prstGeom>
          <a:solidFill>
            <a:schemeClr val="accent4">
              <a:lumMod val="20000"/>
              <a:lumOff val="8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nb-NO" sz="1400" dirty="0" err="1" smtClean="0">
                <a:solidFill>
                  <a:schemeClr val="tx1">
                    <a:lumMod val="65000"/>
                    <a:lumOff val="35000"/>
                  </a:schemeClr>
                </a:solidFill>
              </a:rPr>
              <a:t>Handbook</a:t>
            </a:r>
            <a:endParaRPr lang="nb-NO" sz="1400" dirty="0">
              <a:solidFill>
                <a:schemeClr val="tx1">
                  <a:lumMod val="65000"/>
                  <a:lumOff val="35000"/>
                </a:schemeClr>
              </a:solidFill>
            </a:endParaRPr>
          </a:p>
        </p:txBody>
      </p:sp>
      <p:sp>
        <p:nvSpPr>
          <p:cNvPr id="145" name="Rektangel 144"/>
          <p:cNvSpPr/>
          <p:nvPr/>
        </p:nvSpPr>
        <p:spPr>
          <a:xfrm>
            <a:off x="5566246" y="5301209"/>
            <a:ext cx="1102947" cy="180683"/>
          </a:xfrm>
          <a:prstGeom prst="rect">
            <a:avLst/>
          </a:prstGeom>
          <a:solidFill>
            <a:schemeClr val="accent2">
              <a:lumMod val="20000"/>
              <a:lumOff val="8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nb-NO" sz="1400" dirty="0" err="1" smtClean="0">
                <a:solidFill>
                  <a:schemeClr val="tx1">
                    <a:lumMod val="65000"/>
                    <a:lumOff val="35000"/>
                  </a:schemeClr>
                </a:solidFill>
              </a:rPr>
              <a:t>Handbook</a:t>
            </a:r>
            <a:endParaRPr lang="nb-NO" sz="1400" dirty="0">
              <a:solidFill>
                <a:schemeClr val="tx1">
                  <a:lumMod val="65000"/>
                  <a:lumOff val="35000"/>
                </a:schemeClr>
              </a:solidFill>
            </a:endParaRPr>
          </a:p>
        </p:txBody>
      </p:sp>
      <p:sp>
        <p:nvSpPr>
          <p:cNvPr id="147" name="Rektangel 146"/>
          <p:cNvSpPr/>
          <p:nvPr/>
        </p:nvSpPr>
        <p:spPr>
          <a:xfrm>
            <a:off x="3600529" y="3441268"/>
            <a:ext cx="984510" cy="180683"/>
          </a:xfrm>
          <a:prstGeom prst="rect">
            <a:avLst/>
          </a:prstGeom>
          <a:solidFill>
            <a:schemeClr val="accent4">
              <a:lumMod val="40000"/>
              <a:lumOff val="6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nb-NO" sz="1400" dirty="0" smtClean="0">
                <a:solidFill>
                  <a:schemeClr val="tx1">
                    <a:lumMod val="65000"/>
                    <a:lumOff val="35000"/>
                  </a:schemeClr>
                </a:solidFill>
              </a:rPr>
              <a:t>Template</a:t>
            </a:r>
            <a:endParaRPr lang="nb-NO" sz="1400" dirty="0">
              <a:solidFill>
                <a:schemeClr val="tx1">
                  <a:lumMod val="65000"/>
                  <a:lumOff val="35000"/>
                </a:schemeClr>
              </a:solidFill>
            </a:endParaRPr>
          </a:p>
        </p:txBody>
      </p:sp>
      <p:sp>
        <p:nvSpPr>
          <p:cNvPr id="150" name="Rektangel 149"/>
          <p:cNvSpPr/>
          <p:nvPr/>
        </p:nvSpPr>
        <p:spPr>
          <a:xfrm>
            <a:off x="7293261" y="4743477"/>
            <a:ext cx="2199548" cy="142182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b-NO"/>
          </a:p>
        </p:txBody>
      </p:sp>
      <p:cxnSp>
        <p:nvCxnSpPr>
          <p:cNvPr id="152" name="Vinkel 151"/>
          <p:cNvCxnSpPr/>
          <p:nvPr/>
        </p:nvCxnSpPr>
        <p:spPr>
          <a:xfrm>
            <a:off x="5254207" y="5539818"/>
            <a:ext cx="2039053" cy="170854"/>
          </a:xfrm>
          <a:prstGeom prst="bentConnector3">
            <a:avLst>
              <a:gd name="adj1" fmla="val -852"/>
            </a:avLst>
          </a:prstGeom>
          <a:ln>
            <a:tailEnd type="arrow"/>
          </a:ln>
        </p:spPr>
        <p:style>
          <a:lnRef idx="2">
            <a:schemeClr val="accent2"/>
          </a:lnRef>
          <a:fillRef idx="0">
            <a:schemeClr val="accent2"/>
          </a:fillRef>
          <a:effectRef idx="1">
            <a:schemeClr val="accent2"/>
          </a:effectRef>
          <a:fontRef idx="minor">
            <a:schemeClr val="tx1"/>
          </a:fontRef>
        </p:style>
      </p:cxnSp>
      <p:sp>
        <p:nvSpPr>
          <p:cNvPr id="155" name="TekstSylinder 154"/>
          <p:cNvSpPr txBox="1"/>
          <p:nvPr/>
        </p:nvSpPr>
        <p:spPr>
          <a:xfrm>
            <a:off x="7371270" y="4725145"/>
            <a:ext cx="2020438" cy="1477328"/>
          </a:xfrm>
          <a:prstGeom prst="rect">
            <a:avLst/>
          </a:prstGeom>
          <a:noFill/>
        </p:spPr>
        <p:txBody>
          <a:bodyPr wrap="square" rtlCol="0">
            <a:spAutoFit/>
          </a:bodyPr>
          <a:lstStyle/>
          <a:p>
            <a:pPr algn="ctr"/>
            <a:r>
              <a:rPr lang="nb-NO" dirty="0" smtClean="0">
                <a:solidFill>
                  <a:schemeClr val="bg1"/>
                </a:solidFill>
              </a:rPr>
              <a:t>Scoring</a:t>
            </a:r>
          </a:p>
          <a:p>
            <a:pPr algn="ctr"/>
            <a:r>
              <a:rPr lang="nb-NO" dirty="0" smtClean="0">
                <a:solidFill>
                  <a:schemeClr val="bg1"/>
                </a:solidFill>
              </a:rPr>
              <a:t>Report</a:t>
            </a:r>
            <a:br>
              <a:rPr lang="nb-NO" dirty="0" smtClean="0">
                <a:solidFill>
                  <a:schemeClr val="bg1"/>
                </a:solidFill>
              </a:rPr>
            </a:br>
            <a:r>
              <a:rPr lang="nb-NO" dirty="0" smtClean="0">
                <a:solidFill>
                  <a:schemeClr val="bg1"/>
                </a:solidFill>
              </a:rPr>
              <a:t>&amp;</a:t>
            </a:r>
          </a:p>
          <a:p>
            <a:pPr algn="ctr"/>
            <a:r>
              <a:rPr lang="nb-NO" dirty="0" smtClean="0">
                <a:solidFill>
                  <a:schemeClr val="bg1"/>
                </a:solidFill>
              </a:rPr>
              <a:t>Full </a:t>
            </a:r>
            <a:r>
              <a:rPr lang="nb-NO" dirty="0" err="1" smtClean="0">
                <a:solidFill>
                  <a:schemeClr val="bg1"/>
                </a:solidFill>
              </a:rPr>
              <a:t>documentation</a:t>
            </a:r>
            <a:endParaRPr lang="nb-NO" dirty="0">
              <a:solidFill>
                <a:schemeClr val="bg1"/>
              </a:solidFill>
            </a:endParaRPr>
          </a:p>
        </p:txBody>
      </p:sp>
    </p:spTree>
    <p:extLst>
      <p:ext uri="{BB962C8B-B14F-4D97-AF65-F5344CB8AC3E}">
        <p14:creationId xmlns:p14="http://schemas.microsoft.com/office/powerpoint/2010/main" val="1324075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ppt al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p:txBody>
          <a:bodyPr/>
          <a:lstStyle/>
          <a:p>
            <a:pPr algn="l" eaLnBrk="1" hangingPunct="1"/>
            <a:r>
              <a:rPr lang="nb-NO" sz="2800" b="1" dirty="0">
                <a:latin typeface="Arial" charset="0"/>
              </a:rPr>
              <a:t>Security problem </a:t>
            </a:r>
            <a:r>
              <a:rPr lang="nb-NO" sz="2800" b="1" dirty="0" err="1">
                <a:latin typeface="Arial" charset="0"/>
              </a:rPr>
              <a:t>description</a:t>
            </a:r>
            <a:endParaRPr lang="nb-NO" sz="2800" b="1" dirty="0">
              <a:latin typeface="Arial" charset="0"/>
            </a:endParaRPr>
          </a:p>
        </p:txBody>
      </p:sp>
      <p:sp>
        <p:nvSpPr>
          <p:cNvPr id="3076" name="Rectangle 4"/>
          <p:cNvSpPr>
            <a:spLocks noGrp="1" noChangeArrowheads="1"/>
          </p:cNvSpPr>
          <p:nvPr>
            <p:ph type="body" idx="1"/>
          </p:nvPr>
        </p:nvSpPr>
        <p:spPr>
          <a:xfrm>
            <a:off x="4874991" y="1600201"/>
            <a:ext cx="4223674" cy="4525963"/>
          </a:xfrm>
        </p:spPr>
        <p:txBody>
          <a:bodyPr/>
          <a:lstStyle/>
          <a:p>
            <a:pPr marL="0" indent="0" eaLnBrk="1" hangingPunct="1">
              <a:buNone/>
            </a:pPr>
            <a:r>
              <a:rPr lang="de-DE" sz="2000" dirty="0" err="1" smtClean="0">
                <a:solidFill>
                  <a:srgbClr val="000000"/>
                </a:solidFill>
                <a:latin typeface="Arial" charset="0"/>
              </a:rPr>
              <a:t>What</a:t>
            </a:r>
            <a:r>
              <a:rPr lang="de-DE" sz="2000" dirty="0" smtClean="0">
                <a:solidFill>
                  <a:srgbClr val="000000"/>
                </a:solidFill>
                <a:latin typeface="Arial" charset="0"/>
              </a:rPr>
              <a:t> </a:t>
            </a:r>
            <a:r>
              <a:rPr lang="de-DE" sz="2000" dirty="0" err="1" smtClean="0">
                <a:solidFill>
                  <a:srgbClr val="000000"/>
                </a:solidFill>
                <a:latin typeface="Arial" charset="0"/>
              </a:rPr>
              <a:t>is</a:t>
            </a:r>
            <a:r>
              <a:rPr lang="de-DE" sz="2000" dirty="0" smtClean="0">
                <a:solidFill>
                  <a:srgbClr val="000000"/>
                </a:solidFill>
                <a:latin typeface="Arial" charset="0"/>
              </a:rPr>
              <a:t> </a:t>
            </a:r>
            <a:r>
              <a:rPr lang="de-DE" sz="2000" dirty="0" err="1" smtClean="0">
                <a:solidFill>
                  <a:srgbClr val="000000"/>
                </a:solidFill>
                <a:latin typeface="Arial" charset="0"/>
              </a:rPr>
              <a:t>the</a:t>
            </a:r>
            <a:r>
              <a:rPr lang="de-DE" sz="2000" dirty="0" smtClean="0">
                <a:solidFill>
                  <a:srgbClr val="000000"/>
                </a:solidFill>
                <a:latin typeface="Arial" charset="0"/>
              </a:rPr>
              <a:t> </a:t>
            </a:r>
            <a:r>
              <a:rPr lang="de-DE" sz="2000" dirty="0" err="1" smtClean="0">
                <a:solidFill>
                  <a:srgbClr val="000000"/>
                </a:solidFill>
                <a:latin typeface="Arial" charset="0"/>
              </a:rPr>
              <a:t>problem</a:t>
            </a:r>
            <a:r>
              <a:rPr lang="de-DE" sz="2000" dirty="0" smtClean="0">
                <a:solidFill>
                  <a:srgbClr val="000000"/>
                </a:solidFill>
                <a:latin typeface="Arial" charset="0"/>
              </a:rPr>
              <a:t> </a:t>
            </a:r>
            <a:r>
              <a:rPr lang="de-DE" sz="2000" dirty="0" err="1" smtClean="0">
                <a:solidFill>
                  <a:srgbClr val="000000"/>
                </a:solidFill>
                <a:latin typeface="Arial" charset="0"/>
              </a:rPr>
              <a:t>at</a:t>
            </a:r>
            <a:r>
              <a:rPr lang="de-DE" sz="2000" dirty="0" smtClean="0">
                <a:solidFill>
                  <a:srgbClr val="000000"/>
                </a:solidFill>
                <a:latin typeface="Arial" charset="0"/>
              </a:rPr>
              <a:t> stake?</a:t>
            </a:r>
          </a:p>
          <a:p>
            <a:pPr lvl="1"/>
            <a:r>
              <a:rPr lang="de-DE" sz="1600" dirty="0" smtClean="0">
                <a:solidFill>
                  <a:srgbClr val="000000"/>
                </a:solidFill>
                <a:latin typeface="Arial" charset="0"/>
              </a:rPr>
              <a:t>Desktop </a:t>
            </a:r>
            <a:r>
              <a:rPr lang="de-DE" sz="1600" dirty="0" err="1" smtClean="0">
                <a:solidFill>
                  <a:srgbClr val="000000"/>
                </a:solidFill>
                <a:latin typeface="Arial" charset="0"/>
              </a:rPr>
              <a:t>research</a:t>
            </a:r>
            <a:endParaRPr lang="de-DE" sz="1600" dirty="0" smtClean="0">
              <a:solidFill>
                <a:srgbClr val="000000"/>
              </a:solidFill>
              <a:latin typeface="Arial" charset="0"/>
            </a:endParaRPr>
          </a:p>
          <a:p>
            <a:pPr lvl="1"/>
            <a:r>
              <a:rPr lang="de-DE" sz="1600" dirty="0" smtClean="0">
                <a:solidFill>
                  <a:srgbClr val="000000"/>
                </a:solidFill>
                <a:latin typeface="Arial" charset="0"/>
              </a:rPr>
              <a:t>Expert </a:t>
            </a:r>
            <a:r>
              <a:rPr lang="de-DE" sz="1600" dirty="0" err="1" smtClean="0">
                <a:solidFill>
                  <a:srgbClr val="000000"/>
                </a:solidFill>
                <a:latin typeface="Arial" charset="0"/>
              </a:rPr>
              <a:t>interviews</a:t>
            </a:r>
            <a:endParaRPr lang="de-DE" sz="1600" dirty="0">
              <a:solidFill>
                <a:srgbClr val="000000"/>
              </a:solidFill>
              <a:latin typeface="Arial" charset="0"/>
            </a:endParaRPr>
          </a:p>
        </p:txBody>
      </p:sp>
      <p:pic>
        <p:nvPicPr>
          <p:cNvPr id="3077" name="Bilde 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0489" y="3266652"/>
            <a:ext cx="5786481" cy="318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4793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ppt al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4"/>
          <p:cNvSpPr>
            <a:spLocks noGrp="1" noChangeArrowheads="1"/>
          </p:cNvSpPr>
          <p:nvPr>
            <p:ph type="title"/>
          </p:nvPr>
        </p:nvSpPr>
        <p:spPr>
          <a:xfrm>
            <a:off x="495300" y="274638"/>
            <a:ext cx="9410700" cy="1143000"/>
          </a:xfrm>
        </p:spPr>
        <p:txBody>
          <a:bodyPr/>
          <a:lstStyle/>
          <a:p>
            <a:pPr algn="l" eaLnBrk="1" hangingPunct="1"/>
            <a:r>
              <a:rPr lang="nb-NO" sz="2800" b="1" dirty="0">
                <a:solidFill>
                  <a:srgbClr val="000000"/>
                </a:solidFill>
                <a:latin typeface="Arial" charset="0"/>
              </a:rPr>
              <a:t>Investment and alternatives</a:t>
            </a:r>
          </a:p>
        </p:txBody>
      </p:sp>
      <p:sp>
        <p:nvSpPr>
          <p:cNvPr id="4100" name="Rectangle 5"/>
          <p:cNvSpPr>
            <a:spLocks noGrp="1" noChangeArrowheads="1"/>
          </p:cNvSpPr>
          <p:nvPr>
            <p:ph type="body" idx="1"/>
          </p:nvPr>
        </p:nvSpPr>
        <p:spPr>
          <a:xfrm>
            <a:off x="5889104" y="1556793"/>
            <a:ext cx="3989648" cy="4525963"/>
          </a:xfrm>
        </p:spPr>
        <p:txBody>
          <a:bodyPr/>
          <a:lstStyle/>
          <a:p>
            <a:pPr marL="0" indent="0">
              <a:buNone/>
            </a:pPr>
            <a:r>
              <a:rPr lang="de-DE" sz="2000" dirty="0" err="1" smtClean="0"/>
              <a:t>Envisaged</a:t>
            </a:r>
            <a:r>
              <a:rPr lang="de-DE" sz="2000" dirty="0" smtClean="0"/>
              <a:t> </a:t>
            </a:r>
            <a:r>
              <a:rPr lang="de-DE" sz="2000" dirty="0" err="1" smtClean="0"/>
              <a:t>solution</a:t>
            </a:r>
            <a:r>
              <a:rPr lang="de-DE" sz="2000" dirty="0" smtClean="0"/>
              <a:t> </a:t>
            </a:r>
            <a:br>
              <a:rPr lang="de-DE" sz="2000" dirty="0" smtClean="0"/>
            </a:br>
            <a:r>
              <a:rPr lang="de-DE" sz="2000" dirty="0" smtClean="0"/>
              <a:t>Alternative A</a:t>
            </a:r>
            <a:br>
              <a:rPr lang="de-DE" sz="2000" dirty="0" smtClean="0"/>
            </a:br>
            <a:r>
              <a:rPr lang="de-DE" sz="2000" dirty="0" smtClean="0"/>
              <a:t>Alternative B etc.</a:t>
            </a:r>
          </a:p>
          <a:p>
            <a:pPr lvl="1"/>
            <a:r>
              <a:rPr lang="de-DE" sz="1600" dirty="0" err="1" smtClean="0"/>
              <a:t>participatory</a:t>
            </a:r>
            <a:r>
              <a:rPr lang="de-DE" sz="1600" dirty="0" smtClean="0"/>
              <a:t> </a:t>
            </a:r>
            <a:r>
              <a:rPr lang="de-DE" sz="1600" dirty="0" err="1"/>
              <a:t>process</a:t>
            </a:r>
            <a:r>
              <a:rPr lang="de-DE" sz="1600" dirty="0"/>
              <a:t>, </a:t>
            </a:r>
            <a:r>
              <a:rPr lang="de-DE" sz="1600" dirty="0" err="1"/>
              <a:t>including</a:t>
            </a:r>
            <a:r>
              <a:rPr lang="de-DE" sz="1600" dirty="0"/>
              <a:t> </a:t>
            </a:r>
            <a:r>
              <a:rPr lang="de-DE" sz="1600" dirty="0" err="1"/>
              <a:t>experts</a:t>
            </a:r>
            <a:r>
              <a:rPr lang="de-DE" sz="1600" dirty="0"/>
              <a:t> </a:t>
            </a:r>
            <a:r>
              <a:rPr lang="de-DE" sz="1600" dirty="0" err="1"/>
              <a:t>and</a:t>
            </a:r>
            <a:r>
              <a:rPr lang="de-DE" sz="1600" dirty="0"/>
              <a:t> </a:t>
            </a:r>
            <a:r>
              <a:rPr lang="de-DE" sz="1600" dirty="0" err="1"/>
              <a:t>stakeholders</a:t>
            </a:r>
            <a:r>
              <a:rPr lang="de-DE" sz="1600" dirty="0"/>
              <a:t>, </a:t>
            </a:r>
            <a:r>
              <a:rPr lang="de-DE" sz="1600" dirty="0" err="1"/>
              <a:t>who</a:t>
            </a:r>
            <a:r>
              <a:rPr lang="de-DE" sz="1600" dirty="0"/>
              <a:t> </a:t>
            </a:r>
            <a:r>
              <a:rPr lang="de-DE" sz="1600" dirty="0" err="1"/>
              <a:t>are</a:t>
            </a:r>
            <a:r>
              <a:rPr lang="de-DE" sz="1600" dirty="0"/>
              <a:t> </a:t>
            </a:r>
            <a:r>
              <a:rPr lang="de-DE" sz="1600" dirty="0" err="1"/>
              <a:t>informed</a:t>
            </a:r>
            <a:r>
              <a:rPr lang="de-DE" sz="1600" dirty="0"/>
              <a:t> </a:t>
            </a:r>
            <a:r>
              <a:rPr lang="de-DE" sz="1600" dirty="0" err="1"/>
              <a:t>about</a:t>
            </a:r>
            <a:r>
              <a:rPr lang="de-DE" sz="1600" dirty="0"/>
              <a:t> </a:t>
            </a:r>
            <a:r>
              <a:rPr lang="de-DE" sz="1600" dirty="0" err="1"/>
              <a:t>the</a:t>
            </a:r>
            <a:r>
              <a:rPr lang="de-DE" sz="1600" dirty="0"/>
              <a:t> </a:t>
            </a:r>
            <a:r>
              <a:rPr lang="de-DE" sz="1600" dirty="0" err="1"/>
              <a:t>security</a:t>
            </a:r>
            <a:r>
              <a:rPr lang="de-DE" sz="1600" dirty="0"/>
              <a:t> </a:t>
            </a:r>
            <a:r>
              <a:rPr lang="de-DE" sz="1600" dirty="0" err="1"/>
              <a:t>problem</a:t>
            </a:r>
            <a:endParaRPr lang="de-DE" sz="1600" dirty="0">
              <a:solidFill>
                <a:schemeClr val="bg2"/>
              </a:solidFill>
              <a:latin typeface="Arial" charset="0"/>
            </a:endParaRPr>
          </a:p>
        </p:txBody>
      </p:sp>
      <p:pic>
        <p:nvPicPr>
          <p:cNvPr id="4101" name="Bild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6463" y="1844825"/>
            <a:ext cx="5788819" cy="422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051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ppt al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a:xfrm>
            <a:off x="495300" y="274638"/>
            <a:ext cx="9410700" cy="1143000"/>
          </a:xfrm>
        </p:spPr>
        <p:txBody>
          <a:bodyPr/>
          <a:lstStyle/>
          <a:p>
            <a:pPr algn="l" eaLnBrk="1" hangingPunct="1"/>
            <a:r>
              <a:rPr lang="nb-NO" sz="2800" b="1" dirty="0" err="1">
                <a:solidFill>
                  <a:srgbClr val="000000"/>
                </a:solidFill>
                <a:latin typeface="Arial" charset="0"/>
              </a:rPr>
              <a:t>Multi-criteria</a:t>
            </a:r>
            <a:r>
              <a:rPr lang="nb-NO" sz="2800" b="1" dirty="0">
                <a:solidFill>
                  <a:srgbClr val="000000"/>
                </a:solidFill>
                <a:latin typeface="Arial" charset="0"/>
              </a:rPr>
              <a:t> </a:t>
            </a:r>
            <a:r>
              <a:rPr lang="nb-NO" sz="2800" b="1" dirty="0" err="1">
                <a:solidFill>
                  <a:srgbClr val="000000"/>
                </a:solidFill>
                <a:latin typeface="Arial" charset="0"/>
              </a:rPr>
              <a:t>assessment</a:t>
            </a:r>
            <a:endParaRPr lang="nb-NO" sz="2800" b="1" dirty="0">
              <a:solidFill>
                <a:srgbClr val="000000"/>
              </a:solidFill>
              <a:latin typeface="Arial" charset="0"/>
            </a:endParaRPr>
          </a:p>
        </p:txBody>
      </p:sp>
      <p:sp>
        <p:nvSpPr>
          <p:cNvPr id="5124" name="Rectangle 4"/>
          <p:cNvSpPr>
            <a:spLocks noGrp="1" noChangeArrowheads="1"/>
          </p:cNvSpPr>
          <p:nvPr>
            <p:ph type="body" idx="1"/>
          </p:nvPr>
        </p:nvSpPr>
        <p:spPr/>
        <p:txBody>
          <a:bodyPr/>
          <a:lstStyle/>
          <a:p>
            <a:r>
              <a:rPr lang="de-DE" sz="2000" dirty="0">
                <a:latin typeface="Arial"/>
                <a:cs typeface="Arial"/>
              </a:rPr>
              <a:t>Security </a:t>
            </a:r>
            <a:r>
              <a:rPr lang="de-DE" sz="2000" dirty="0" err="1">
                <a:latin typeface="Arial"/>
                <a:cs typeface="Arial"/>
              </a:rPr>
              <a:t>gain</a:t>
            </a:r>
            <a:r>
              <a:rPr lang="de-DE" sz="2000" dirty="0">
                <a:latin typeface="Arial"/>
                <a:cs typeface="Arial"/>
              </a:rPr>
              <a:t> </a:t>
            </a:r>
            <a:r>
              <a:rPr lang="de-DE" sz="2000" dirty="0" err="1">
                <a:latin typeface="Arial"/>
                <a:cs typeface="Arial"/>
              </a:rPr>
              <a:t>or</a:t>
            </a:r>
            <a:r>
              <a:rPr lang="de-DE" sz="2000" dirty="0">
                <a:latin typeface="Arial"/>
                <a:cs typeface="Arial"/>
              </a:rPr>
              <a:t> </a:t>
            </a:r>
            <a:r>
              <a:rPr lang="de-DE" sz="2000" dirty="0" err="1">
                <a:latin typeface="Arial"/>
                <a:cs typeface="Arial"/>
              </a:rPr>
              <a:t>loss</a:t>
            </a:r>
            <a:endParaRPr lang="de-DE" sz="2000" dirty="0">
              <a:latin typeface="Arial"/>
              <a:cs typeface="Arial"/>
            </a:endParaRPr>
          </a:p>
          <a:p>
            <a:r>
              <a:rPr lang="en-GB" sz="2000" dirty="0">
                <a:latin typeface="Arial"/>
                <a:cs typeface="Arial"/>
              </a:rPr>
              <a:t>Fundamental Rights and Ethics</a:t>
            </a:r>
            <a:r>
              <a:rPr lang="de-DE" sz="2000" dirty="0">
                <a:latin typeface="Arial"/>
                <a:cs typeface="Arial"/>
              </a:rPr>
              <a:t> </a:t>
            </a:r>
          </a:p>
          <a:p>
            <a:r>
              <a:rPr lang="de-DE" sz="2000" dirty="0">
                <a:latin typeface="Arial"/>
                <a:cs typeface="Arial"/>
              </a:rPr>
              <a:t>Legal Framework</a:t>
            </a:r>
          </a:p>
          <a:p>
            <a:r>
              <a:rPr lang="de-DE" sz="2000" dirty="0" err="1">
                <a:latin typeface="Arial"/>
                <a:cs typeface="Arial"/>
              </a:rPr>
              <a:t>Social</a:t>
            </a:r>
            <a:r>
              <a:rPr lang="de-DE" sz="2000" dirty="0">
                <a:latin typeface="Arial"/>
                <a:cs typeface="Arial"/>
              </a:rPr>
              <a:t> </a:t>
            </a:r>
            <a:r>
              <a:rPr lang="de-DE" sz="2000" dirty="0" err="1">
                <a:latin typeface="Arial"/>
                <a:cs typeface="Arial"/>
              </a:rPr>
              <a:t>implications</a:t>
            </a:r>
            <a:endParaRPr lang="de-DE" sz="2000" dirty="0">
              <a:latin typeface="Arial"/>
              <a:cs typeface="Arial"/>
            </a:endParaRPr>
          </a:p>
          <a:p>
            <a:r>
              <a:rPr lang="de-DE" sz="2000" dirty="0" err="1">
                <a:latin typeface="Arial"/>
                <a:cs typeface="Arial"/>
              </a:rPr>
              <a:t>Acceptability</a:t>
            </a:r>
            <a:endParaRPr lang="de-DE" sz="2000" dirty="0">
              <a:latin typeface="Arial"/>
              <a:cs typeface="Arial"/>
            </a:endParaRPr>
          </a:p>
          <a:p>
            <a:r>
              <a:rPr lang="de-DE" sz="2000" dirty="0">
                <a:latin typeface="Arial"/>
                <a:cs typeface="Arial"/>
              </a:rPr>
              <a:t>Political </a:t>
            </a:r>
            <a:r>
              <a:rPr lang="de-DE" sz="2000" dirty="0" err="1">
                <a:latin typeface="Arial"/>
                <a:cs typeface="Arial"/>
              </a:rPr>
              <a:t>Significance</a:t>
            </a:r>
            <a:endParaRPr lang="de-DE" sz="2000" dirty="0">
              <a:latin typeface="Arial"/>
              <a:cs typeface="Arial"/>
            </a:endParaRPr>
          </a:p>
          <a:p>
            <a:r>
              <a:rPr lang="de-DE" sz="2000" dirty="0" smtClean="0">
                <a:latin typeface="Arial"/>
                <a:cs typeface="Arial"/>
              </a:rPr>
              <a:t>Economy</a:t>
            </a:r>
          </a:p>
          <a:p>
            <a:endParaRPr lang="de-DE" sz="2000" dirty="0">
              <a:latin typeface="Arial"/>
              <a:cs typeface="Arial"/>
            </a:endParaRPr>
          </a:p>
          <a:p>
            <a:r>
              <a:rPr lang="de-DE" sz="2000" dirty="0" smtClean="0">
                <a:latin typeface="Arial"/>
                <a:cs typeface="Arial"/>
              </a:rPr>
              <a:t>Qualitative </a:t>
            </a:r>
            <a:r>
              <a:rPr lang="de-DE" sz="2000" dirty="0" err="1" smtClean="0">
                <a:latin typeface="Arial"/>
                <a:cs typeface="Arial"/>
              </a:rPr>
              <a:t>and</a:t>
            </a:r>
            <a:endParaRPr lang="de-DE" sz="2000" dirty="0" smtClean="0">
              <a:latin typeface="Arial"/>
              <a:cs typeface="Arial"/>
            </a:endParaRPr>
          </a:p>
          <a:p>
            <a:r>
              <a:rPr lang="de-DE" sz="2000" dirty="0" smtClean="0">
                <a:latin typeface="Arial"/>
                <a:cs typeface="Arial"/>
              </a:rPr>
              <a:t>Quantitative </a:t>
            </a:r>
            <a:r>
              <a:rPr lang="de-DE" sz="2000" dirty="0" err="1" smtClean="0">
                <a:latin typeface="Arial"/>
                <a:cs typeface="Arial"/>
              </a:rPr>
              <a:t>assessments</a:t>
            </a:r>
            <a:endParaRPr lang="de-DE" sz="2000" dirty="0">
              <a:latin typeface="Arial"/>
              <a:cs typeface="Arial"/>
            </a:endParaRPr>
          </a:p>
          <a:p>
            <a:pPr eaLnBrk="1" hangingPunct="1"/>
            <a:endParaRPr lang="de-DE" sz="2000" dirty="0" smtClean="0">
              <a:solidFill>
                <a:schemeClr val="bg2"/>
              </a:solidFill>
              <a:latin typeface="Arial" charset="0"/>
            </a:endParaRPr>
          </a:p>
          <a:p>
            <a:pPr eaLnBrk="1" hangingPunct="1"/>
            <a:endParaRPr lang="de-DE" sz="2000" dirty="0">
              <a:solidFill>
                <a:schemeClr val="bg2"/>
              </a:solidFill>
              <a:latin typeface="Arial" charset="0"/>
            </a:endParaRPr>
          </a:p>
        </p:txBody>
      </p:sp>
      <p:pic>
        <p:nvPicPr>
          <p:cNvPr id="5125" name="Bild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60879" y="2452586"/>
            <a:ext cx="5788819" cy="378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456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SI_w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DESSI_wp.potx</Template>
  <TotalTime>2</TotalTime>
  <Words>591</Words>
  <Application>Microsoft Office PowerPoint</Application>
  <PresentationFormat>A4 (210 x 297 mm)</PresentationFormat>
  <Paragraphs>129</Paragraphs>
  <Slides>11</Slides>
  <Notes>11</Notes>
  <HiddenSlides>2</HiddenSlides>
  <MMClips>0</MMClips>
  <ScaleCrop>false</ScaleCrop>
  <HeadingPairs>
    <vt:vector size="4" baseType="variant">
      <vt:variant>
        <vt:lpstr>Tema</vt:lpstr>
      </vt:variant>
      <vt:variant>
        <vt:i4>2</vt:i4>
      </vt:variant>
      <vt:variant>
        <vt:lpstr>Diastitler</vt:lpstr>
      </vt:variant>
      <vt:variant>
        <vt:i4>11</vt:i4>
      </vt:variant>
    </vt:vector>
  </HeadingPairs>
  <TitlesOfParts>
    <vt:vector size="13" baseType="lpstr">
      <vt:lpstr>DESSI_wp</vt:lpstr>
      <vt:lpstr>Benutzerdefiniertes Design</vt:lpstr>
      <vt:lpstr>Decision support on security investment</vt:lpstr>
      <vt:lpstr>DESSI Partners</vt:lpstr>
      <vt:lpstr>Idea</vt:lpstr>
      <vt:lpstr>Methodology</vt:lpstr>
      <vt:lpstr>DESSI Objectives</vt:lpstr>
      <vt:lpstr>PowerPoint-præsentation</vt:lpstr>
      <vt:lpstr>Security problem description</vt:lpstr>
      <vt:lpstr>Investment and alternatives</vt:lpstr>
      <vt:lpstr>Multi-criteria assessment</vt:lpstr>
      <vt:lpstr>Decision-making</vt:lpstr>
      <vt:lpstr>The DESSI process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Jussi</dc:creator>
  <cp:lastModifiedBy>Jacob Skjødt Nielsen</cp:lastModifiedBy>
  <cp:revision>100</cp:revision>
  <cp:lastPrinted>2013-06-23T20:28:44Z</cp:lastPrinted>
  <dcterms:created xsi:type="dcterms:W3CDTF">2011-05-04T10:25:42Z</dcterms:created>
  <dcterms:modified xsi:type="dcterms:W3CDTF">2013-06-24T07:55:53Z</dcterms:modified>
</cp:coreProperties>
</file>